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3" r:id="rId2"/>
    <p:sldId id="256" r:id="rId3"/>
    <p:sldId id="305" r:id="rId4"/>
    <p:sldId id="307"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308"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02791390"/>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30961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Line"/>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Line"/>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Title Text"/>
          <p:cNvSpPr txBox="1">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Body Level One…"/>
          <p:cNvSpPr txBox="1">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tif"/><Relationship Id="rId3" Type="http://schemas.openxmlformats.org/officeDocument/2006/relationships/image" Target="../media/image29.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21Igj5Pr6u4" TargetMode="External"/><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hyperlink" Target="http://work.caltech.edu/library/081.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00252670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93" name="TRAINING ERROR"/>
          <p:cNvSpPr txBox="1">
            <a:spLocks noGrp="1"/>
          </p:cNvSpPr>
          <p:nvPr>
            <p:ph type="title"/>
          </p:nvPr>
        </p:nvSpPr>
        <p:spPr>
          <a:prstGeom prst="rect">
            <a:avLst/>
          </a:prstGeom>
        </p:spPr>
        <p:txBody>
          <a:bodyPr/>
          <a:lstStyle/>
          <a:p>
            <a:r>
              <a:t>TRAINING ERROR</a:t>
            </a:r>
          </a:p>
        </p:txBody>
      </p:sp>
      <p:sp>
        <p:nvSpPr>
          <p:cNvPr id="194" name="Q: What’s wrong with training error?…"/>
          <p:cNvSpPr txBox="1"/>
          <p:nvPr/>
        </p:nvSpPr>
        <p:spPr>
          <a:xfrm>
            <a:off x="623608" y="1057512"/>
            <a:ext cx="7347159" cy="20116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solidFill>
                  <a:srgbClr val="FF9300"/>
                </a:solidFill>
                <a:uFillTx/>
              </a:defRPr>
            </a:pPr>
            <a:r>
              <a:rPr sz="3000" i="1"/>
              <a:t>Q: What’s wrong with training error?</a:t>
            </a:r>
          </a:p>
          <a:p>
            <a:pPr algn="l" defTabSz="914400">
              <a:lnSpc>
                <a:spcPct val="120000"/>
              </a:lnSpc>
              <a:defRPr sz="4200" b="0">
                <a:uFillTx/>
              </a:defRPr>
            </a:pPr>
            <a:endParaRPr sz="2000" i="1"/>
          </a:p>
          <a:p>
            <a:pPr algn="l" defTabSz="914400">
              <a:lnSpc>
                <a:spcPct val="120000"/>
              </a:lnSpc>
              <a:defRPr sz="4200" b="0">
                <a:solidFill>
                  <a:srgbClr val="942192"/>
                </a:solidFill>
                <a:uFillTx/>
              </a:defRPr>
            </a:pPr>
            <a:r>
              <a:rPr sz="3000" i="1"/>
              <a:t>A: Training error is not a good estimate of </a:t>
            </a:r>
          </a:p>
          <a:p>
            <a:pPr algn="l" defTabSz="914400">
              <a:lnSpc>
                <a:spcPct val="120000"/>
              </a:lnSpc>
              <a:defRPr sz="4200" b="0">
                <a:solidFill>
                  <a:srgbClr val="942192"/>
                </a:solidFill>
                <a:uFillTx/>
              </a:defRPr>
            </a:pPr>
            <a:r>
              <a:rPr sz="3000" i="1"/>
              <a:t>accuracy beyond training data.</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01" name="TRAINING ERROR"/>
          <p:cNvSpPr txBox="1">
            <a:spLocks noGrp="1"/>
          </p:cNvSpPr>
          <p:nvPr>
            <p:ph type="title"/>
          </p:nvPr>
        </p:nvSpPr>
        <p:spPr>
          <a:prstGeom prst="rect">
            <a:avLst/>
          </a:prstGeom>
        </p:spPr>
        <p:txBody>
          <a:bodyPr/>
          <a:lstStyle/>
          <a:p>
            <a:r>
              <a:t>TRAINING ERROR</a:t>
            </a:r>
          </a:p>
        </p:txBody>
      </p:sp>
      <p:sp>
        <p:nvSpPr>
          <p:cNvPr id="202" name="Q: How low can we push the training error if we can make the model arbitrarily complex. Effectively “memorizing” the entire training set ?"/>
          <p:cNvSpPr txBox="1"/>
          <p:nvPr/>
        </p:nvSpPr>
        <p:spPr>
          <a:xfrm>
            <a:off x="480424" y="1147542"/>
            <a:ext cx="8402227" cy="22809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200" b="0">
                <a:solidFill>
                  <a:schemeClr val="accent4">
                    <a:hueOff val="384618"/>
                    <a:satOff val="3869"/>
                    <a:lumOff val="5802"/>
                  </a:schemeClr>
                </a:solidFill>
                <a:uFillTx/>
              </a:defRPr>
            </a:pPr>
            <a:r>
              <a:rPr i="1"/>
              <a:t>Q: How low can we push the training error if we can make the model arbitrarily complex. Effectively “memorizing” the entire training set ?</a:t>
            </a:r>
          </a:p>
          <a:p>
            <a:pPr algn="l" defTabSz="914400">
              <a:lnSpc>
                <a:spcPct val="120000"/>
              </a:lnSpc>
              <a:defRPr sz="2000" b="0">
                <a:uFillTx/>
              </a:defRPr>
            </a:pPr>
            <a:endParaRPr i="1"/>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9" name="TRAINING ERROR"/>
          <p:cNvSpPr txBox="1">
            <a:spLocks noGrp="1"/>
          </p:cNvSpPr>
          <p:nvPr>
            <p:ph type="title"/>
          </p:nvPr>
        </p:nvSpPr>
        <p:spPr>
          <a:prstGeom prst="rect">
            <a:avLst/>
          </a:prstGeom>
        </p:spPr>
        <p:txBody>
          <a:bodyPr/>
          <a:lstStyle/>
          <a:p>
            <a:r>
              <a:t>TRAINING ERROR</a:t>
            </a:r>
          </a:p>
        </p:txBody>
      </p:sp>
      <p:sp>
        <p:nvSpPr>
          <p:cNvPr id="210" name="Q: How low can we push the training error if we can make the model arbitrarily complex. Effectively “memorizing” the entire training set ?…"/>
          <p:cNvSpPr txBox="1"/>
          <p:nvPr/>
        </p:nvSpPr>
        <p:spPr>
          <a:xfrm>
            <a:off x="480424" y="1147542"/>
            <a:ext cx="8402227" cy="2570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200" b="0">
                <a:solidFill>
                  <a:schemeClr val="accent4">
                    <a:hueOff val="384618"/>
                    <a:satOff val="3869"/>
                    <a:lumOff val="5802"/>
                  </a:schemeClr>
                </a:solidFill>
                <a:uFillTx/>
              </a:defRPr>
            </a:pPr>
            <a:r>
              <a:rPr i="1"/>
              <a:t>Q: How low can we push the training error if we can make the model arbitrarily complex. Effectively “memorizing” the entire training set ?</a:t>
            </a:r>
          </a:p>
          <a:p>
            <a:pPr algn="l" defTabSz="914400">
              <a:lnSpc>
                <a:spcPct val="120000"/>
              </a:lnSpc>
              <a:defRPr sz="1600" b="0">
                <a:uFillTx/>
              </a:defRPr>
            </a:pPr>
            <a:endParaRPr i="1"/>
          </a:p>
          <a:p>
            <a:pPr algn="l" defTabSz="914400">
              <a:lnSpc>
                <a:spcPct val="120000"/>
              </a:lnSpc>
              <a:defRPr sz="2000" b="0">
                <a:uFillTx/>
              </a:defRPr>
            </a:pPr>
            <a:r>
              <a:rPr i="1"/>
              <a:t>A: Down to zero!</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7" name="TRAINING ERROR"/>
          <p:cNvSpPr txBox="1">
            <a:spLocks noGrp="1"/>
          </p:cNvSpPr>
          <p:nvPr>
            <p:ph type="title"/>
          </p:nvPr>
        </p:nvSpPr>
        <p:spPr>
          <a:prstGeom prst="rect">
            <a:avLst/>
          </a:prstGeom>
        </p:spPr>
        <p:txBody>
          <a:bodyPr/>
          <a:lstStyle/>
          <a:p>
            <a:r>
              <a:t>TRAINING ERROR</a:t>
            </a:r>
          </a:p>
        </p:txBody>
      </p:sp>
      <p:sp>
        <p:nvSpPr>
          <p:cNvPr id="218" name="Why this matters"/>
          <p:cNvSpPr txBox="1"/>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914400">
              <a:lnSpc>
                <a:spcPts val="3500"/>
              </a:lnSpc>
              <a:defRPr sz="3900" cap="all">
                <a:uFillTx/>
              </a:defRPr>
            </a:lvl1pPr>
          </a:lstStyle>
          <a:p>
            <a:r>
              <a:t>Why this matters</a:t>
            </a:r>
          </a:p>
        </p:txBody>
      </p:sp>
      <p:sp>
        <p:nvSpPr>
          <p:cNvPr id="219" name="The data that we are given for prediction won’t always be the end of the data we are interested in! We may not have access to all the data of interest…"/>
          <p:cNvSpPr txBox="1"/>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sz="2000" b="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sz="2000" b="0">
                <a:uFillTx/>
              </a:defRPr>
            </a:pPr>
            <a:endParaRPr/>
          </a:p>
          <a:p>
            <a:pPr algn="l" defTabSz="914400">
              <a:lnSpc>
                <a:spcPts val="2400"/>
              </a:lnSpc>
              <a:spcBef>
                <a:spcPts val="700"/>
              </a:spcBef>
              <a:defRPr sz="2000" b="0">
                <a:uFillTx/>
              </a:defRPr>
            </a:pPr>
            <a:r>
              <a:t>We will gather data and build and iterate over models however a main reason for building the model was to predict unseen test cases.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6" name="TRAINING ERROR"/>
          <p:cNvSpPr txBox="1">
            <a:spLocks noGrp="1"/>
          </p:cNvSpPr>
          <p:nvPr>
            <p:ph type="title"/>
          </p:nvPr>
        </p:nvSpPr>
        <p:spPr>
          <a:prstGeom prst="rect">
            <a:avLst/>
          </a:prstGeom>
        </p:spPr>
        <p:txBody>
          <a:bodyPr/>
          <a:lstStyle/>
          <a:p>
            <a:r>
              <a:t>TRAINING ERROR</a:t>
            </a:r>
          </a:p>
        </p:txBody>
      </p:sp>
      <p:pic>
        <p:nvPicPr>
          <p:cNvPr id="227" name="image8.png" descr="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ST vs TRAI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vs TRAIN</a:t>
            </a:r>
          </a:p>
        </p:txBody>
      </p:sp>
      <p:pic>
        <p:nvPicPr>
          <p:cNvPr id="230" name="Image" descr="Image"/>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23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Q: How can we make a model that generalises well?"/>
          <p:cNvSpPr txBox="1"/>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2000" b="0" i="1">
                <a:uFillTx/>
              </a:defRPr>
            </a:lvl1pPr>
          </a:lstStyle>
          <a:p>
            <a:pPr>
              <a:defRPr i="0"/>
            </a:pPr>
            <a:r>
              <a:rPr i="1"/>
              <a:t>Q: How can we make a model that generalises well?</a:t>
            </a:r>
          </a:p>
        </p:txBody>
      </p:sp>
      <p:pic>
        <p:nvPicPr>
          <p:cNvPr id="234" name="image9.png" descr="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35"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6" name="Slide Number"/>
          <p:cNvSpPr txBox="1">
            <a:spLocks noGrp="1"/>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defRPr sz="2300">
                <a:latin typeface="Trebuchet MS"/>
                <a:ea typeface="Trebuchet MS"/>
                <a:cs typeface="Trebuchet MS"/>
                <a:sym typeface="Trebuchet MS"/>
              </a:defRPr>
            </a:lvl1pPr>
          </a:lstStyle>
          <a:p>
            <a:fld id="{86CB4B4D-7CA3-9044-876B-883B54F8677D}" type="slidenum">
              <a:t>16</a:t>
            </a:fld>
            <a:endParaRPr/>
          </a:p>
        </p:txBody>
      </p:sp>
      <p:pic>
        <p:nvPicPr>
          <p:cNvPr id="237"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38" name="model"/>
          <p:cNvSpPr txBox="1"/>
          <p:nvPr/>
        </p:nvSpPr>
        <p:spPr>
          <a:xfrm>
            <a:off x="6396100"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9" name="TEST SET APPROACs"/>
          <p:cNvSpPr txBox="1">
            <a:spLocks noGrp="1"/>
          </p:cNvSpPr>
          <p:nvPr>
            <p:ph type="title"/>
          </p:nvPr>
        </p:nvSpPr>
        <p:spPr>
          <a:xfrm>
            <a:off x="468153" y="505195"/>
            <a:ext cx="7874121" cy="385023"/>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dirty="0"/>
              <a:t>TEST SET </a:t>
            </a:r>
            <a:r>
              <a:rPr dirty="0" smtClean="0"/>
              <a:t>APPROAC</a:t>
            </a:r>
            <a:r>
              <a:rPr lang="en-GB" dirty="0" smtClean="0"/>
              <a:t>H</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Q: How can we make a model that generalizes well?…"/>
          <p:cNvSpPr txBox="1"/>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dirty="0"/>
              <a:t>Q: How can we make a model that </a:t>
            </a:r>
            <a:r>
              <a:rPr i="1" dirty="0" smtClean="0"/>
              <a:t>generali</a:t>
            </a:r>
            <a:r>
              <a:rPr lang="en-GB" i="1" dirty="0" smtClean="0"/>
              <a:t>s</a:t>
            </a:r>
            <a:r>
              <a:rPr i="1" dirty="0" smtClean="0"/>
              <a:t>es </a:t>
            </a:r>
            <a:r>
              <a:rPr i="1" dirty="0"/>
              <a:t>well?</a:t>
            </a:r>
          </a:p>
          <a:p>
            <a:pPr algn="l" defTabSz="914400">
              <a:lnSpc>
                <a:spcPts val="2400"/>
              </a:lnSpc>
              <a:defRPr sz="2000" b="0">
                <a:uFillTx/>
              </a:defRPr>
            </a:pPr>
            <a:r>
              <a:rPr i="1" dirty="0"/>
              <a:t> 1)  split dataset</a:t>
            </a:r>
          </a:p>
        </p:txBody>
      </p:sp>
      <p:pic>
        <p:nvPicPr>
          <p:cNvPr id="242" name="image9.png" descr="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43"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44"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45"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6" name="Line"/>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sz="1200" b="0">
                <a:uFillTx/>
              </a:defRPr>
            </a:pPr>
            <a:endParaRPr/>
          </a:p>
        </p:txBody>
      </p:sp>
      <p:sp>
        <p:nvSpPr>
          <p:cNvPr id="24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48" name="Slide Number"/>
          <p:cNvSpPr txBox="1">
            <a:spLocks noGrp="1"/>
          </p:cNvSpPr>
          <p:nvPr>
            <p:ph type="sldNum" sz="quarter" idx="2"/>
          </p:nvPr>
        </p:nvSpPr>
        <p:spPr>
          <a:xfrm>
            <a:off x="8664575" y="553688"/>
            <a:ext cx="254001" cy="342901"/>
          </a:xfrm>
          <a:prstGeom prst="rect">
            <a:avLst/>
          </a:prstGeom>
          <a:extLst>
            <a:ext uri="{C572A759-6A51-4108-AA02-DFA0A04FC94B}">
              <ma14:wrappingTextBoxFlag xmlns:ma14="http://schemas.microsoft.com/office/mac/drawingml/2011/main" val="1"/>
            </a:ext>
          </a:extLst>
        </p:spPr>
        <p:txBody>
          <a:bodyPr wrap="square">
            <a:normAutofit fontScale="70000" lnSpcReduction="2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17</a:t>
            </a:fld>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Q: How can we make a model that generalizes well?…"/>
          <p:cNvSpPr txBox="1"/>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sz="2000" b="0">
                <a:uFillTx/>
              </a:defRPr>
            </a:pPr>
            <a:r>
              <a:rPr i="1"/>
              <a:t>Q: How can we make a model that generalizes well?</a:t>
            </a:r>
          </a:p>
          <a:p>
            <a:pPr algn="l" defTabSz="914400">
              <a:lnSpc>
                <a:spcPts val="2400"/>
              </a:lnSpc>
              <a:defRPr sz="2000" b="0">
                <a:uFillTx/>
              </a:defRPr>
            </a:pPr>
            <a:r>
              <a:rPr i="1"/>
              <a:t> 1)  split dataset</a:t>
            </a:r>
          </a:p>
          <a:p>
            <a:pPr algn="l" defTabSz="914400">
              <a:lnSpc>
                <a:spcPts val="2400"/>
              </a:lnSpc>
              <a:defRPr sz="2000" b="0">
                <a:uFillTx/>
              </a:defRPr>
            </a:pPr>
            <a:r>
              <a:rPr i="1"/>
              <a:t> 2)  train model</a:t>
            </a:r>
          </a:p>
        </p:txBody>
      </p:sp>
      <p:sp>
        <p:nvSpPr>
          <p:cNvPr id="251"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52" name="image11.png" descr="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53" name="image10.png" descr="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54"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5"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6"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5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5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Q: How can we make a model that generalizes well?…"/>
          <p:cNvSpPr txBox="1"/>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p:txBody>
      </p:sp>
      <p:pic>
        <p:nvPicPr>
          <p:cNvPr id="261"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2"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3"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4"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65"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66"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67"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68"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7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7600"/>
            </a:pPr>
            <a:r>
              <a:t>DATA SCIENCE</a:t>
            </a:r>
          </a:p>
          <a:p>
            <a:pPr>
              <a:lnSpc>
                <a:spcPct val="70000"/>
              </a:lnSpc>
              <a:defRPr sz="3500"/>
            </a:pPr>
            <a:endParaRPr/>
          </a:p>
          <a:p>
            <a:pPr>
              <a:lnSpc>
                <a:spcPct val="70000"/>
              </a:lnSpc>
              <a:defRPr sz="3500"/>
            </a:pPr>
            <a:r>
              <a:rPr sz="2800"/>
              <a:t>DAT10SYD</a:t>
            </a:r>
          </a:p>
          <a:p>
            <a:pPr>
              <a:lnSpc>
                <a:spcPct val="70000"/>
              </a:lnSpc>
              <a:defRPr sz="2800"/>
            </a:pPr>
            <a:endParaRPr sz="2800"/>
          </a:p>
          <a:p>
            <a:pPr>
              <a:lnSpc>
                <a:spcPct val="70000"/>
              </a:lnSpc>
              <a:defRPr sz="2800"/>
            </a:pPr>
            <a:r>
              <a:t>Week 3 - Model Evaluation</a:t>
            </a:r>
          </a:p>
          <a:p>
            <a:pPr>
              <a:lnSpc>
                <a:spcPct val="70000"/>
              </a:lnSpc>
              <a:defRPr sz="3500"/>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Q: How can we make a model that generalizes well?…"/>
          <p:cNvSpPr txBox="1"/>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p:txBody>
      </p:sp>
      <p:pic>
        <p:nvPicPr>
          <p:cNvPr id="273"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4"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5"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6"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77"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78"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9"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0"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1"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82"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Q: How can we make a model that generalizes well?…"/>
          <p:cNvSpPr txBox="1"/>
          <p:nvPr/>
        </p:nvSpPr>
        <p:spPr>
          <a:xfrm>
            <a:off x="263524" y="1028700"/>
            <a:ext cx="6047487" cy="23083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a:t>
            </a:r>
            <a:r>
              <a:rPr i="1" dirty="0" smtClean="0"/>
              <a:t>best</a:t>
            </a:r>
            <a:r>
              <a:rPr lang="en-GB" i="1" dirty="0" smtClean="0"/>
              <a:t> </a:t>
            </a:r>
            <a:r>
              <a:rPr i="1" dirty="0" smtClean="0"/>
              <a:t>model</a:t>
            </a:r>
            <a:endParaRPr i="1" dirty="0"/>
          </a:p>
        </p:txBody>
      </p:sp>
      <p:pic>
        <p:nvPicPr>
          <p:cNvPr id="285"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86" name="model"/>
          <p:cNvSpPr txBox="1"/>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87"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88"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289"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290"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1"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2"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3"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29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Q: How can we make a model that generalizes well?…"/>
          <p:cNvSpPr txBox="1"/>
          <p:nvPr/>
        </p:nvSpPr>
        <p:spPr>
          <a:xfrm>
            <a:off x="263524" y="1028699"/>
            <a:ext cx="6047487" cy="26776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a:t>
            </a:r>
            <a:r>
              <a:rPr i="1" dirty="0" smtClean="0"/>
              <a:t>best</a:t>
            </a:r>
            <a:r>
              <a:rPr lang="en-GB" i="1" dirty="0" smtClean="0"/>
              <a:t> </a:t>
            </a:r>
            <a:r>
              <a:rPr i="1" dirty="0" smtClean="0"/>
              <a:t>model</a:t>
            </a:r>
            <a:endParaRPr i="1" dirty="0"/>
          </a:p>
          <a:p>
            <a:pPr algn="l" defTabSz="914400">
              <a:lnSpc>
                <a:spcPct val="120000"/>
              </a:lnSpc>
              <a:defRPr sz="2000" b="0">
                <a:uFillTx/>
              </a:defRPr>
            </a:pPr>
            <a:r>
              <a:rPr i="1" dirty="0"/>
              <a:t> 6)  train on </a:t>
            </a:r>
            <a:r>
              <a:rPr b="1" i="1" dirty="0"/>
              <a:t>all</a:t>
            </a:r>
            <a:r>
              <a:rPr i="1" dirty="0"/>
              <a:t> data</a:t>
            </a:r>
          </a:p>
        </p:txBody>
      </p:sp>
      <p:pic>
        <p:nvPicPr>
          <p:cNvPr id="297"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8"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9"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300"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01"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02"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03"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04"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05"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06"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Q: How can we make a model that generalizes well?…"/>
          <p:cNvSpPr txBox="1"/>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Q: How can we make a model that generalizes well?</a:t>
            </a:r>
          </a:p>
          <a:p>
            <a:pPr algn="l" defTabSz="914400">
              <a:lnSpc>
                <a:spcPct val="120000"/>
              </a:lnSpc>
              <a:defRPr sz="2000" b="0">
                <a:uFillTx/>
              </a:defRPr>
            </a:pPr>
            <a:r>
              <a:rPr i="1"/>
              <a:t> 1)  split dataset</a:t>
            </a:r>
          </a:p>
          <a:p>
            <a:pPr algn="l" defTabSz="914400">
              <a:lnSpc>
                <a:spcPct val="120000"/>
              </a:lnSpc>
              <a:defRPr sz="2000" b="0">
                <a:uFillTx/>
              </a:defRPr>
            </a:pPr>
            <a:r>
              <a:rPr i="1"/>
              <a:t> 2)  train model</a:t>
            </a:r>
          </a:p>
          <a:p>
            <a:pPr algn="l" defTabSz="914400">
              <a:lnSpc>
                <a:spcPct val="120000"/>
              </a:lnSpc>
              <a:defRPr sz="2000" b="0">
                <a:uFillTx/>
              </a:defRPr>
            </a:pPr>
            <a:r>
              <a:rPr i="1"/>
              <a:t> 3)  test model</a:t>
            </a:r>
          </a:p>
          <a:p>
            <a:pPr algn="l" defTabSz="914400">
              <a:lnSpc>
                <a:spcPct val="120000"/>
              </a:lnSpc>
              <a:defRPr sz="2000" b="0">
                <a:uFillTx/>
              </a:defRPr>
            </a:pPr>
            <a:r>
              <a:rPr i="1"/>
              <a:t> 4)  parameter tuning</a:t>
            </a:r>
          </a:p>
          <a:p>
            <a:pPr algn="l" defTabSz="914400">
              <a:lnSpc>
                <a:spcPct val="120000"/>
              </a:lnSpc>
              <a:defRPr sz="2000" b="0">
                <a:uFillTx/>
              </a:defRPr>
            </a:pPr>
            <a:r>
              <a:rPr i="1"/>
              <a:t> 5)  choose best model</a:t>
            </a:r>
          </a:p>
          <a:p>
            <a:pPr algn="l" defTabSz="914400">
              <a:lnSpc>
                <a:spcPct val="120000"/>
              </a:lnSpc>
              <a:defRPr sz="2000" b="0">
                <a:uFillTx/>
              </a:defRPr>
            </a:pPr>
            <a:r>
              <a:rPr i="1"/>
              <a:t> 6)  train on </a:t>
            </a:r>
            <a:r>
              <a:rPr b="1" i="1"/>
              <a:t>all</a:t>
            </a:r>
            <a:r>
              <a:rPr i="1"/>
              <a:t> data</a:t>
            </a:r>
          </a:p>
          <a:p>
            <a:pPr algn="l" defTabSz="914400">
              <a:lnSpc>
                <a:spcPct val="120000"/>
              </a:lnSpc>
              <a:defRPr sz="2000" b="0">
                <a:uFillTx/>
              </a:defRPr>
            </a:pPr>
            <a:r>
              <a:rPr i="1"/>
              <a:t> 7)  make predictions</a:t>
            </a:r>
          </a:p>
          <a:p>
            <a:pPr algn="l" defTabSz="914400">
              <a:lnSpc>
                <a:spcPct val="120000"/>
              </a:lnSpc>
              <a:defRPr sz="2000" b="0">
                <a:uFillTx/>
              </a:defRPr>
            </a:pPr>
            <a:r>
              <a:rPr i="1"/>
              <a:t>      on new data</a:t>
            </a:r>
          </a:p>
        </p:txBody>
      </p:sp>
      <p:pic>
        <p:nvPicPr>
          <p:cNvPr id="309"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10" name="model"/>
          <p:cNvSpPr txBox="1"/>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311"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312"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13"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14"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15"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16"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17" name="Line"/>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18" name="image13.png" descr="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19" name="new data"/>
          <p:cNvSpPr txBox="1"/>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320"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21"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Q: How can we make a model that generalizes well?…"/>
          <p:cNvSpPr txBox="1"/>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dirty="0"/>
              <a:t>Q: How can we make a model that generalizes well?</a:t>
            </a:r>
          </a:p>
          <a:p>
            <a:pPr algn="l" defTabSz="914400">
              <a:lnSpc>
                <a:spcPct val="120000"/>
              </a:lnSpc>
              <a:defRPr sz="2000" b="0">
                <a:uFillTx/>
              </a:defRPr>
            </a:pPr>
            <a:r>
              <a:rPr i="1" dirty="0"/>
              <a:t> 1)  split dataset</a:t>
            </a:r>
          </a:p>
          <a:p>
            <a:pPr algn="l" defTabSz="914400">
              <a:lnSpc>
                <a:spcPct val="120000"/>
              </a:lnSpc>
              <a:defRPr sz="2000" b="0">
                <a:uFillTx/>
              </a:defRPr>
            </a:pPr>
            <a:r>
              <a:rPr i="1" dirty="0"/>
              <a:t> 2)  train model</a:t>
            </a:r>
          </a:p>
          <a:p>
            <a:pPr algn="l" defTabSz="914400">
              <a:lnSpc>
                <a:spcPct val="120000"/>
              </a:lnSpc>
              <a:defRPr sz="2000" b="0">
                <a:uFillTx/>
              </a:defRPr>
            </a:pPr>
            <a:r>
              <a:rPr i="1" dirty="0"/>
              <a:t> 3)  test model</a:t>
            </a:r>
          </a:p>
          <a:p>
            <a:pPr algn="l" defTabSz="914400">
              <a:lnSpc>
                <a:spcPct val="120000"/>
              </a:lnSpc>
              <a:defRPr sz="2000" b="0">
                <a:uFillTx/>
              </a:defRPr>
            </a:pPr>
            <a:r>
              <a:rPr i="1" dirty="0"/>
              <a:t> 4)  parameter tuning</a:t>
            </a:r>
          </a:p>
          <a:p>
            <a:pPr algn="l" defTabSz="914400">
              <a:lnSpc>
                <a:spcPct val="120000"/>
              </a:lnSpc>
              <a:defRPr sz="2000" b="0">
                <a:uFillTx/>
              </a:defRPr>
            </a:pPr>
            <a:r>
              <a:rPr i="1" dirty="0"/>
              <a:t> 5)  choose best model</a:t>
            </a:r>
          </a:p>
          <a:p>
            <a:pPr algn="l" defTabSz="914400">
              <a:lnSpc>
                <a:spcPct val="120000"/>
              </a:lnSpc>
              <a:defRPr sz="2000" b="0">
                <a:uFillTx/>
              </a:defRPr>
            </a:pPr>
            <a:r>
              <a:rPr i="1" dirty="0"/>
              <a:t> 6)  train on </a:t>
            </a:r>
            <a:r>
              <a:rPr b="1" i="1" dirty="0"/>
              <a:t>all</a:t>
            </a:r>
            <a:r>
              <a:rPr i="1" dirty="0"/>
              <a:t> data</a:t>
            </a:r>
          </a:p>
          <a:p>
            <a:pPr algn="l" defTabSz="914400">
              <a:lnSpc>
                <a:spcPct val="120000"/>
              </a:lnSpc>
              <a:defRPr sz="2000" b="0">
                <a:uFillTx/>
              </a:defRPr>
            </a:pPr>
            <a:r>
              <a:rPr i="1" dirty="0"/>
              <a:t> 7)  make predictions</a:t>
            </a:r>
          </a:p>
          <a:p>
            <a:pPr algn="l" defTabSz="914400">
              <a:lnSpc>
                <a:spcPct val="120000"/>
              </a:lnSpc>
              <a:defRPr sz="2000" b="0">
                <a:uFillTx/>
              </a:defRPr>
            </a:pPr>
            <a:r>
              <a:rPr i="1" dirty="0"/>
              <a:t>      on new data</a:t>
            </a:r>
          </a:p>
        </p:txBody>
      </p:sp>
      <p:pic>
        <p:nvPicPr>
          <p:cNvPr id="324" name="image10.png" descr="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25" name="model"/>
          <p:cNvSpPr txBox="1"/>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326" name="dataset"/>
          <p:cNvSpPr txBox="1"/>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327" name="Line"/>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sz="1200" b="0">
                <a:uFillTx/>
              </a:defRPr>
            </a:pPr>
            <a:endParaRPr/>
          </a:p>
        </p:txBody>
      </p:sp>
      <p:sp>
        <p:nvSpPr>
          <p:cNvPr id="328" name="Line"/>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29" name="image12.png" descr="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30" name="test set"/>
          <p:cNvSpPr txBox="1"/>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31" name="training set"/>
          <p:cNvSpPr txBox="1"/>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32" name="Line"/>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sz="1200" b="0">
                <a:uFillTx/>
              </a:defRPr>
            </a:pPr>
            <a:endParaRPr/>
          </a:p>
        </p:txBody>
      </p:sp>
      <p:pic>
        <p:nvPicPr>
          <p:cNvPr id="333" name="image13.png" descr="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34" name="new data"/>
          <p:cNvSpPr txBox="1"/>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800" b="0" i="1">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38" name="Group"/>
          <p:cNvGrpSpPr/>
          <p:nvPr/>
        </p:nvGrpSpPr>
        <p:grpSpPr>
          <a:xfrm>
            <a:off x="7654924" y="2019300"/>
            <a:ext cx="1463676" cy="1752981"/>
            <a:chOff x="0" y="0"/>
            <a:chExt cx="1463675" cy="1752980"/>
          </a:xfrm>
        </p:grpSpPr>
        <p:pic>
          <p:nvPicPr>
            <p:cNvPr id="335" name="image6.png" descr="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36" name="NOTE"/>
            <p:cNvSpPr txBox="1"/>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37" name="This new data is called out of sample data. We don’t know the labels for these OOS records!…"/>
            <p:cNvSpPr txBox="1"/>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This new data is called </a:t>
              </a:r>
              <a:r>
                <a:rPr sz="900" i="1">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sz="900" b="0">
                  <a:uFillTx/>
                  <a:latin typeface="+mn-lt"/>
                  <a:ea typeface="+mn-ea"/>
                  <a:cs typeface="+mn-cs"/>
                  <a:sym typeface="Gill Sans"/>
                </a:defRPr>
              </a:pPr>
              <a:endParaRPr sz="900">
                <a:latin typeface="News706 BT"/>
                <a:ea typeface="News706 BT"/>
                <a:cs typeface="News706 BT"/>
                <a:sym typeface="News706 BT"/>
              </a:endParaRPr>
            </a:p>
            <a:p>
              <a:pPr algn="l" defTabSz="914400">
                <a:lnSpc>
                  <a:spcPts val="1100"/>
                </a:lnSpc>
                <a:defRPr sz="900" b="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3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4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CC72"/>
        </a:solidFill>
        <a:effectLst/>
      </p:bgPr>
    </p:bg>
    <p:spTree>
      <p:nvGrpSpPr>
        <p:cNvPr id="1" name=""/>
        <p:cNvGrpSpPr/>
        <p:nvPr/>
      </p:nvGrpSpPr>
      <p:grpSpPr>
        <a:xfrm>
          <a:off x="0" y="0"/>
          <a:ext cx="0" cy="0"/>
          <a:chOff x="0" y="0"/>
          <a:chExt cx="0" cy="0"/>
        </a:xfrm>
      </p:grpSpPr>
      <p:sp>
        <p:nvSpPr>
          <p:cNvPr id="342" name="Errors due to Bias…"/>
          <p:cNvSpPr txBox="1"/>
          <p:nvPr/>
        </p:nvSpPr>
        <p:spPr>
          <a:xfrm>
            <a:off x="546480" y="1273155"/>
            <a:ext cx="8448676" cy="26776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000" i="1">
                <a:solidFill>
                  <a:srgbClr val="0433FF"/>
                </a:solidFill>
                <a:uFillTx/>
              </a:defRPr>
            </a:pPr>
            <a:r>
              <a:rPr lang="en-GB" dirty="0" smtClean="0"/>
              <a:t>BIAS</a:t>
            </a:r>
            <a:endParaRPr dirty="0"/>
          </a:p>
          <a:p>
            <a:pPr algn="l" defTabSz="914400">
              <a:lnSpc>
                <a:spcPct val="120000"/>
              </a:lnSpc>
              <a:defRPr sz="2000" b="0" i="1">
                <a:uFillTx/>
              </a:defRPr>
            </a:pPr>
            <a:r>
              <a:rPr dirty="0"/>
              <a:t>When we are training over multiple data sets we will have different errors. Bias </a:t>
            </a:r>
            <a:r>
              <a:rPr lang="en-GB" dirty="0" smtClean="0"/>
              <a:t>tells if there is a </a:t>
            </a:r>
            <a:r>
              <a:rPr lang="en-GB" u="sng" dirty="0" smtClean="0"/>
              <a:t>systematic</a:t>
            </a:r>
            <a:r>
              <a:rPr lang="en-GB" dirty="0" smtClean="0"/>
              <a:t> difference between model and actual</a:t>
            </a:r>
            <a:endParaRPr dirty="0"/>
          </a:p>
          <a:p>
            <a:pPr algn="l" defTabSz="914400">
              <a:lnSpc>
                <a:spcPct val="120000"/>
              </a:lnSpc>
              <a:defRPr sz="2000" b="0" i="1">
                <a:uFillTx/>
              </a:defRPr>
            </a:pPr>
            <a:endParaRPr dirty="0"/>
          </a:p>
          <a:p>
            <a:pPr algn="l" defTabSz="914400">
              <a:lnSpc>
                <a:spcPct val="120000"/>
              </a:lnSpc>
              <a:defRPr sz="2000" i="1">
                <a:solidFill>
                  <a:srgbClr val="0433FF"/>
                </a:solidFill>
                <a:uFillTx/>
              </a:defRPr>
            </a:pPr>
            <a:r>
              <a:rPr lang="en-US" dirty="0" smtClean="0"/>
              <a:t>VARIANCE</a:t>
            </a:r>
            <a:endParaRPr lang="en-US" dirty="0"/>
          </a:p>
          <a:p>
            <a:pPr algn="l" defTabSz="914400">
              <a:lnSpc>
                <a:spcPct val="120000"/>
              </a:lnSpc>
              <a:defRPr sz="2000" b="0" i="1">
                <a:uFillTx/>
              </a:defRPr>
            </a:pPr>
            <a:r>
              <a:rPr dirty="0" smtClean="0"/>
              <a:t>This </a:t>
            </a:r>
            <a:r>
              <a:rPr dirty="0"/>
              <a:t>is how variable our model is for a given data point. </a:t>
            </a:r>
            <a:endParaRPr lang="en-GB" dirty="0"/>
          </a:p>
          <a:p>
            <a:pPr algn="l" defTabSz="914400">
              <a:lnSpc>
                <a:spcPct val="120000"/>
              </a:lnSpc>
              <a:defRPr sz="2000" b="0" i="1">
                <a:uFillTx/>
              </a:defRPr>
            </a:pPr>
            <a:r>
              <a:rPr lang="en-GB" dirty="0" smtClean="0"/>
              <a:t>V</a:t>
            </a:r>
            <a:r>
              <a:rPr dirty="0" smtClean="0"/>
              <a:t>ariance </a:t>
            </a:r>
            <a:r>
              <a:rPr lang="en-GB" dirty="0" smtClean="0"/>
              <a:t>tell us how </a:t>
            </a:r>
            <a:r>
              <a:rPr lang="en-GB" u="sng" dirty="0" smtClean="0"/>
              <a:t>spread</a:t>
            </a:r>
            <a:r>
              <a:rPr lang="en-GB" dirty="0" smtClean="0"/>
              <a:t> </a:t>
            </a:r>
            <a:r>
              <a:rPr dirty="0" smtClean="0"/>
              <a:t>the </a:t>
            </a:r>
            <a:r>
              <a:rPr dirty="0"/>
              <a:t>predicted </a:t>
            </a:r>
            <a:r>
              <a:rPr lang="en-GB" dirty="0" smtClean="0"/>
              <a:t>values </a:t>
            </a:r>
            <a:r>
              <a:rPr dirty="0" smtClean="0"/>
              <a:t>are </a:t>
            </a:r>
            <a:r>
              <a:rPr dirty="0"/>
              <a:t>from </a:t>
            </a:r>
            <a:r>
              <a:rPr dirty="0" smtClean="0"/>
              <a:t>the actual</a:t>
            </a:r>
            <a:endParaRPr dirty="0"/>
          </a:p>
        </p:txBody>
      </p:sp>
      <p:sp>
        <p:nvSpPr>
          <p:cNvPr id="343"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rPr dirty="0"/>
              <a:t>BIAS </a:t>
            </a:r>
            <a:r>
              <a:rPr lang="en-GB" dirty="0" smtClean="0"/>
              <a:t>&amp;</a:t>
            </a:r>
            <a:r>
              <a:rPr dirty="0" smtClean="0"/>
              <a:t> </a:t>
            </a:r>
            <a:r>
              <a:rPr dirty="0"/>
              <a:t>VARIANCE TRADEOFF</a:t>
            </a:r>
          </a:p>
        </p:txBody>
      </p:sp>
      <p:sp>
        <p:nvSpPr>
          <p:cNvPr id="34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pic>
        <p:nvPicPr>
          <p:cNvPr id="347" name="Image" descr="Image"/>
          <p:cNvPicPr>
            <a:picLocks noChangeAspect="1"/>
          </p:cNvPicPr>
          <p:nvPr/>
        </p:nvPicPr>
        <p:blipFill>
          <a:blip r:embed="rId2">
            <a:extLst/>
          </a:blip>
          <a:stretch>
            <a:fillRect/>
          </a:stretch>
        </p:blipFill>
        <p:spPr>
          <a:xfrm>
            <a:off x="4480371" y="1103540"/>
            <a:ext cx="4553709" cy="4154260"/>
          </a:xfrm>
          <a:prstGeom prst="rect">
            <a:avLst/>
          </a:prstGeom>
          <a:ln w="25400"/>
        </p:spPr>
      </p:pic>
      <p:sp>
        <p:nvSpPr>
          <p:cNvPr id="34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26</a:t>
            </a:fld>
            <a:endParaRPr/>
          </a:p>
        </p:txBody>
      </p:sp>
      <p:sp>
        <p:nvSpPr>
          <p:cNvPr id="349" name="Text"/>
          <p:cNvSpPr txBox="1"/>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92500"/>
          </a:bodyPr>
          <a:lstStyle/>
          <a:p>
            <a:pPr algn="l" defTabSz="457200">
              <a:defRPr>
                <a:uFillTx/>
                <a:latin typeface="Trebuchet MS"/>
                <a:ea typeface="Trebuchet MS"/>
                <a:cs typeface="Trebuchet MS"/>
                <a:sym typeface="Trebuchet MS"/>
              </a:defRPr>
            </a:pPr>
            <a:fld id="{86CB4B4D-7CA3-9044-876B-883B54F8677D}" type="slidenum">
              <a:t>26</a:t>
            </a:fld>
            <a:r>
              <a:t>￼</a:t>
            </a:r>
          </a:p>
        </p:txBody>
      </p:sp>
      <p:sp>
        <p:nvSpPr>
          <p:cNvPr id="6" name="Errors due to Bias…"/>
          <p:cNvSpPr txBox="1"/>
          <p:nvPr/>
        </p:nvSpPr>
        <p:spPr>
          <a:xfrm>
            <a:off x="137160" y="1388232"/>
            <a:ext cx="4379787" cy="34163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l" defTabSz="914400">
              <a:lnSpc>
                <a:spcPct val="120000"/>
              </a:lnSpc>
              <a:defRPr sz="2000" i="1">
                <a:solidFill>
                  <a:srgbClr val="0433FF"/>
                </a:solidFill>
                <a:uFillTx/>
              </a:defRPr>
            </a:pPr>
            <a:r>
              <a:rPr lang="en-GB" sz="1800" u="sng" dirty="0" smtClean="0"/>
              <a:t>BIAS</a:t>
            </a:r>
            <a:endParaRPr sz="1800" u="sng" dirty="0"/>
          </a:p>
          <a:p>
            <a:pPr algn="l" defTabSz="914400">
              <a:lnSpc>
                <a:spcPct val="120000"/>
              </a:lnSpc>
              <a:defRPr sz="2000" b="0" i="1">
                <a:uFillTx/>
              </a:defRPr>
            </a:pPr>
            <a:r>
              <a:rPr sz="1800" dirty="0" smtClean="0"/>
              <a:t>Bias </a:t>
            </a:r>
            <a:r>
              <a:rPr lang="en-GB" sz="1800" dirty="0" smtClean="0"/>
              <a:t>tells if there is a </a:t>
            </a:r>
            <a:r>
              <a:rPr lang="en-GB" sz="1800" u="sng" dirty="0" smtClean="0"/>
              <a:t>systematic</a:t>
            </a:r>
            <a:r>
              <a:rPr lang="en-GB" sz="1800" dirty="0" smtClean="0"/>
              <a:t> difference between model and actual.</a:t>
            </a:r>
          </a:p>
          <a:p>
            <a:pPr algn="l" defTabSz="914400">
              <a:lnSpc>
                <a:spcPct val="120000"/>
              </a:lnSpc>
              <a:defRPr sz="2000" b="0" i="1">
                <a:uFillTx/>
              </a:defRPr>
            </a:pPr>
            <a:r>
              <a:rPr lang="en-GB" sz="1800" dirty="0" smtClean="0"/>
              <a:t>e.g. Are the means significantly different?</a:t>
            </a:r>
            <a:endParaRPr sz="1800" dirty="0"/>
          </a:p>
          <a:p>
            <a:pPr algn="l" defTabSz="914400">
              <a:lnSpc>
                <a:spcPct val="120000"/>
              </a:lnSpc>
              <a:defRPr sz="2000" b="0" i="1">
                <a:uFillTx/>
              </a:defRPr>
            </a:pPr>
            <a:endParaRPr sz="1800" dirty="0"/>
          </a:p>
          <a:p>
            <a:pPr algn="l" defTabSz="914400">
              <a:lnSpc>
                <a:spcPct val="120000"/>
              </a:lnSpc>
              <a:defRPr sz="2000" i="1">
                <a:solidFill>
                  <a:srgbClr val="0433FF"/>
                </a:solidFill>
                <a:uFillTx/>
              </a:defRPr>
            </a:pPr>
            <a:r>
              <a:rPr lang="en-US" sz="1800" u="sng" dirty="0" smtClean="0"/>
              <a:t>VARIANCE</a:t>
            </a:r>
            <a:endParaRPr lang="en-US" sz="1800" u="sng" dirty="0"/>
          </a:p>
          <a:p>
            <a:pPr algn="l" defTabSz="914400">
              <a:lnSpc>
                <a:spcPct val="120000"/>
              </a:lnSpc>
              <a:defRPr sz="2000" b="0" i="1">
                <a:uFillTx/>
              </a:defRPr>
            </a:pPr>
            <a:r>
              <a:rPr lang="en-GB" sz="1800" dirty="0" smtClean="0"/>
              <a:t>V</a:t>
            </a:r>
            <a:r>
              <a:rPr sz="1800" dirty="0" smtClean="0"/>
              <a:t>ariance </a:t>
            </a:r>
            <a:r>
              <a:rPr lang="en-GB" sz="1800" dirty="0" smtClean="0"/>
              <a:t>tell us how </a:t>
            </a:r>
            <a:r>
              <a:rPr lang="en-GB" sz="1800" u="sng" dirty="0" smtClean="0"/>
              <a:t>spread</a:t>
            </a:r>
            <a:r>
              <a:rPr lang="en-GB" sz="1800" dirty="0" smtClean="0"/>
              <a:t> </a:t>
            </a:r>
            <a:r>
              <a:rPr sz="1800" dirty="0" smtClean="0"/>
              <a:t>the </a:t>
            </a:r>
            <a:r>
              <a:rPr sz="1800" dirty="0"/>
              <a:t>predicted </a:t>
            </a:r>
            <a:r>
              <a:rPr lang="en-GB" sz="1800" dirty="0" smtClean="0"/>
              <a:t>values </a:t>
            </a:r>
            <a:r>
              <a:rPr sz="1800" dirty="0" smtClean="0"/>
              <a:t>are </a:t>
            </a:r>
            <a:r>
              <a:rPr sz="1800" dirty="0"/>
              <a:t>from </a:t>
            </a:r>
            <a:r>
              <a:rPr sz="1800" dirty="0" smtClean="0"/>
              <a:t>the actual</a:t>
            </a:r>
            <a:r>
              <a:rPr lang="en-GB" sz="1800" dirty="0" smtClean="0"/>
              <a:t>.</a:t>
            </a:r>
          </a:p>
          <a:p>
            <a:pPr algn="l" defTabSz="914400">
              <a:lnSpc>
                <a:spcPct val="120000"/>
              </a:lnSpc>
              <a:defRPr sz="2000" b="0" i="1">
                <a:uFillTx/>
              </a:defRPr>
            </a:pPr>
            <a:r>
              <a:rPr lang="en-GB" sz="1800" dirty="0" smtClean="0"/>
              <a:t>Shouldn’t be able to do better than that spread of the actual data.</a:t>
            </a:r>
            <a:endParaRPr sz="18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352"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sp>
        <p:nvSpPr>
          <p:cNvPr id="353"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BIAS - VARIANCE TRADEOFF"/>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sp>
        <p:nvSpPr>
          <p:cNvPr id="356"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28</a:t>
            </a:fld>
            <a:endParaRPr/>
          </a:p>
        </p:txBody>
      </p:sp>
      <p:pic>
        <p:nvPicPr>
          <p:cNvPr id="357" name="Image" descr="Image"/>
          <p:cNvPicPr>
            <a:picLocks noChangeAspect="1"/>
          </p:cNvPicPr>
          <p:nvPr/>
        </p:nvPicPr>
        <p:blipFill>
          <a:blip r:embed="rId2">
            <a:extLst/>
          </a:blip>
          <a:stretch>
            <a:fillRect/>
          </a:stretch>
        </p:blipFill>
        <p:spPr>
          <a:xfrm>
            <a:off x="1756607" y="1126156"/>
            <a:ext cx="5849861" cy="4098324"/>
          </a:xfrm>
          <a:prstGeom prst="rect">
            <a:avLst/>
          </a:prstGeom>
          <a:ln w="25400"/>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0"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61" name="LAB1 - Bias / Variance"/>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LAB1 - Bias / Variance</a:t>
            </a:r>
          </a:p>
        </p:txBody>
      </p:sp>
      <p:sp>
        <p:nvSpPr>
          <p:cNvPr id="362"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688821"/>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39738048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09472235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4"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75" name="CROSS VALID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CROSS VALIDATION</a:t>
            </a:r>
          </a:p>
        </p:txBody>
      </p:sp>
      <p:sp>
        <p:nvSpPr>
          <p:cNvPr id="376"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uppose we do the train/test split.…"/>
          <p:cNvSpPr txBox="1"/>
          <p:nvPr/>
        </p:nvSpPr>
        <p:spPr>
          <a:xfrm>
            <a:off x="424364" y="1080145"/>
            <a:ext cx="8448676" cy="329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endParaRPr i="1"/>
          </a:p>
          <a:p>
            <a:pPr algn="l" defTabSz="914400">
              <a:lnSpc>
                <a:spcPct val="120000"/>
              </a:lnSpc>
              <a:defRPr sz="3000" b="0">
                <a:solidFill>
                  <a:srgbClr val="FF9300"/>
                </a:solidFill>
                <a:uFillTx/>
              </a:defRPr>
            </a:pPr>
            <a:r>
              <a:rPr i="1"/>
              <a:t>Q: How well does test set error predict Out of Sample Error?</a:t>
            </a:r>
          </a:p>
          <a:p>
            <a:pPr algn="l" defTabSz="914400">
              <a:lnSpc>
                <a:spcPct val="120000"/>
              </a:lnSpc>
              <a:defRPr sz="3000" b="0">
                <a:solidFill>
                  <a:srgbClr val="942192"/>
                </a:solidFill>
                <a:uFillTx/>
              </a:defRPr>
            </a:pPr>
            <a:endParaRPr i="1"/>
          </a:p>
        </p:txBody>
      </p:sp>
      <p:sp>
        <p:nvSpPr>
          <p:cNvPr id="37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uppose we do the train/test split.…"/>
          <p:cNvSpPr txBox="1"/>
          <p:nvPr/>
        </p:nvSpPr>
        <p:spPr>
          <a:xfrm>
            <a:off x="424364" y="1080145"/>
            <a:ext cx="8448676" cy="27432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3000" b="0">
                <a:uFillTx/>
              </a:defRPr>
            </a:pPr>
            <a:r>
              <a:rPr i="1"/>
              <a:t>Suppose we do the train/test split.</a:t>
            </a:r>
          </a:p>
          <a:p>
            <a:pPr algn="l" defTabSz="914400">
              <a:lnSpc>
                <a:spcPct val="120000"/>
              </a:lnSpc>
              <a:defRPr sz="3000" b="0">
                <a:uFillTx/>
              </a:defRPr>
            </a:pPr>
            <a:endParaRPr i="1"/>
          </a:p>
          <a:p>
            <a:pPr algn="l" defTabSz="914400">
              <a:lnSpc>
                <a:spcPct val="120000"/>
              </a:lnSpc>
              <a:defRPr sz="3000" b="0">
                <a:solidFill>
                  <a:srgbClr val="FF9300"/>
                </a:solidFill>
                <a:uFillTx/>
              </a:defRPr>
            </a:pPr>
            <a:r>
              <a:rPr i="1"/>
              <a:t>Q: How well does test set error predict Out of Sample Error?</a:t>
            </a:r>
          </a:p>
          <a:p>
            <a:pPr algn="l" defTabSz="914400">
              <a:lnSpc>
                <a:spcPct val="120000"/>
              </a:lnSpc>
              <a:defRPr sz="3000" b="0">
                <a:solidFill>
                  <a:srgbClr val="942192"/>
                </a:solidFill>
                <a:uFillTx/>
              </a:defRPr>
            </a:pPr>
            <a:r>
              <a:rPr i="1"/>
              <a:t>A: On its own, not very well.</a:t>
            </a:r>
          </a:p>
        </p:txBody>
      </p:sp>
      <p:sp>
        <p:nvSpPr>
          <p:cNvPr id="383"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uppose we do the train/test split.…"/>
          <p:cNvSpPr txBox="1"/>
          <p:nvPr/>
        </p:nvSpPr>
        <p:spPr>
          <a:xfrm>
            <a:off x="424364" y="1080145"/>
            <a:ext cx="8448676" cy="402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800" b="0">
                <a:uFillTx/>
              </a:defRPr>
            </a:pPr>
            <a:r>
              <a:rPr i="1"/>
              <a:t>Suppose we do the train/test split.</a:t>
            </a:r>
          </a:p>
          <a:p>
            <a:pPr algn="l" defTabSz="914400">
              <a:lnSpc>
                <a:spcPct val="120000"/>
              </a:lnSpc>
              <a:defRPr sz="2800" b="0">
                <a:uFillTx/>
              </a:defRPr>
            </a:pPr>
            <a:endParaRPr i="1"/>
          </a:p>
          <a:p>
            <a:pPr algn="l" defTabSz="914400">
              <a:lnSpc>
                <a:spcPct val="120000"/>
              </a:lnSpc>
              <a:defRPr sz="2800" b="0">
                <a:solidFill>
                  <a:srgbClr val="FF9300"/>
                </a:solidFill>
                <a:uFillTx/>
              </a:defRPr>
            </a:pPr>
            <a:r>
              <a:rPr i="1"/>
              <a:t>Q: How well does test set error predict Out of Sample Error?</a:t>
            </a:r>
          </a:p>
          <a:p>
            <a:pPr algn="l" defTabSz="914400">
              <a:lnSpc>
                <a:spcPct val="120000"/>
              </a:lnSpc>
              <a:defRPr sz="2800" b="0">
                <a:solidFill>
                  <a:srgbClr val="942192"/>
                </a:solidFill>
                <a:uFillTx/>
              </a:defRPr>
            </a:pPr>
            <a:r>
              <a:rPr i="1"/>
              <a:t>A: On its own, not very well.</a:t>
            </a:r>
          </a:p>
          <a:p>
            <a:pPr algn="l" defTabSz="914400">
              <a:lnSpc>
                <a:spcPct val="120000"/>
              </a:lnSpc>
              <a:defRPr sz="2200" b="0">
                <a:uFillTx/>
              </a:defRPr>
            </a:pPr>
            <a:endParaRPr i="1"/>
          </a:p>
          <a:p>
            <a:pPr algn="l" defTabSz="914400">
              <a:lnSpc>
                <a:spcPct val="120000"/>
              </a:lnSpc>
              <a:defRPr sz="1800" b="0">
                <a:uFillTx/>
              </a:defRPr>
            </a:pPr>
            <a:r>
              <a:rPr i="1"/>
              <a:t>Thought experiment:</a:t>
            </a:r>
          </a:p>
          <a:p>
            <a:pPr algn="l" defTabSz="914400">
              <a:lnSpc>
                <a:spcPct val="120000"/>
              </a:lnSpc>
              <a:defRPr sz="1800" b="0">
                <a:uFillTx/>
              </a:defRPr>
            </a:pPr>
            <a:r>
              <a:rPr i="1"/>
              <a:t>Suppose we had done a different train/test split.</a:t>
            </a:r>
          </a:p>
          <a:p>
            <a:pPr algn="l" defTabSz="914400">
              <a:lnSpc>
                <a:spcPct val="120000"/>
              </a:lnSpc>
              <a:defRPr sz="1800" b="0">
                <a:uFillTx/>
              </a:defRPr>
            </a:pPr>
            <a:r>
              <a:rPr i="1"/>
              <a:t>Q: Would the test set error remain the same?</a:t>
            </a:r>
          </a:p>
        </p:txBody>
      </p:sp>
      <p:sp>
        <p:nvSpPr>
          <p:cNvPr id="387"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8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uppose we do the train/test split.…"/>
          <p:cNvSpPr txBox="1"/>
          <p:nvPr/>
        </p:nvSpPr>
        <p:spPr>
          <a:xfrm>
            <a:off x="424364" y="1080145"/>
            <a:ext cx="8448676" cy="453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700" b="0">
                <a:uFillTx/>
              </a:defRPr>
            </a:pPr>
            <a:r>
              <a:rPr i="1"/>
              <a:t>Suppose we do the train/test split.</a:t>
            </a:r>
          </a:p>
          <a:p>
            <a:pPr algn="l" defTabSz="914400">
              <a:lnSpc>
                <a:spcPct val="120000"/>
              </a:lnSpc>
              <a:defRPr sz="2700" b="0">
                <a:uFillTx/>
              </a:defRPr>
            </a:pPr>
            <a:endParaRPr i="1"/>
          </a:p>
          <a:p>
            <a:pPr algn="l" defTabSz="914400">
              <a:lnSpc>
                <a:spcPct val="120000"/>
              </a:lnSpc>
              <a:defRPr sz="2700" b="0">
                <a:solidFill>
                  <a:srgbClr val="FF9300"/>
                </a:solidFill>
                <a:uFillTx/>
              </a:defRPr>
            </a:pPr>
            <a:r>
              <a:rPr i="1"/>
              <a:t>Q: How well does test set error predict Out of Sample Error?</a:t>
            </a:r>
          </a:p>
          <a:p>
            <a:pPr algn="l" defTabSz="914400">
              <a:lnSpc>
                <a:spcPct val="120000"/>
              </a:lnSpc>
              <a:defRPr sz="2700" b="0">
                <a:solidFill>
                  <a:srgbClr val="942192"/>
                </a:solidFill>
                <a:uFillTx/>
              </a:defRPr>
            </a:pPr>
            <a:r>
              <a:rPr i="1"/>
              <a:t>A: On its own, not very well.</a:t>
            </a:r>
          </a:p>
          <a:p>
            <a:pPr algn="l" defTabSz="914400">
              <a:lnSpc>
                <a:spcPct val="120000"/>
              </a:lnSpc>
              <a:defRPr sz="2100" b="0">
                <a:uFillTx/>
              </a:defRPr>
            </a:pPr>
            <a:endParaRPr i="1"/>
          </a:p>
          <a:p>
            <a:pPr algn="l" defTabSz="914400">
              <a:lnSpc>
                <a:spcPct val="120000"/>
              </a:lnSpc>
              <a:defRPr sz="1700" b="0">
                <a:uFillTx/>
              </a:defRPr>
            </a:pPr>
            <a:r>
              <a:rPr i="1"/>
              <a:t>Thought experiment:</a:t>
            </a:r>
          </a:p>
          <a:p>
            <a:pPr algn="l" defTabSz="914400">
              <a:lnSpc>
                <a:spcPct val="120000"/>
              </a:lnSpc>
              <a:defRPr sz="1700" b="0">
                <a:uFillTx/>
              </a:defRPr>
            </a:pPr>
            <a:r>
              <a:rPr i="1"/>
              <a:t>Suppose we had done a different train/test split.</a:t>
            </a:r>
          </a:p>
          <a:p>
            <a:pPr algn="l" defTabSz="914400">
              <a:lnSpc>
                <a:spcPct val="120000"/>
              </a:lnSpc>
              <a:defRPr sz="1700" b="0">
                <a:uFillTx/>
              </a:defRPr>
            </a:pPr>
            <a:r>
              <a:rPr i="1"/>
              <a:t>Q: Would the test set error remain the same?</a:t>
            </a:r>
          </a:p>
          <a:p>
            <a:pPr algn="l" defTabSz="914400">
              <a:lnSpc>
                <a:spcPct val="120000"/>
              </a:lnSpc>
              <a:defRPr sz="1700" b="0">
                <a:uFillTx/>
              </a:defRPr>
            </a:pPr>
            <a:r>
              <a:rPr i="1"/>
              <a:t>A: Of course not!</a:t>
            </a:r>
          </a:p>
        </p:txBody>
      </p:sp>
      <p:sp>
        <p:nvSpPr>
          <p:cNvPr id="391"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392"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35</a:t>
            </a:fld>
            <a:endParaRPr/>
          </a:p>
        </p:txBody>
      </p:sp>
      <p:grpSp>
        <p:nvGrpSpPr>
          <p:cNvPr id="396" name="Group"/>
          <p:cNvGrpSpPr/>
          <p:nvPr/>
        </p:nvGrpSpPr>
        <p:grpSpPr>
          <a:xfrm>
            <a:off x="7426324" y="3543300"/>
            <a:ext cx="1610360" cy="1326456"/>
            <a:chOff x="0" y="0"/>
            <a:chExt cx="1610358" cy="1326455"/>
          </a:xfrm>
        </p:grpSpPr>
        <p:pic>
          <p:nvPicPr>
            <p:cNvPr id="393" name="image6.png" descr="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94" name="NOTE"/>
            <p:cNvSpPr txBox="1"/>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95" name="The test set error gives a high-variance estimate of OOS accuracy."/>
            <p:cNvSpPr txBox="1"/>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sz="900" b="0">
                  <a:uFillTx/>
                  <a:latin typeface="+mn-lt"/>
                  <a:ea typeface="+mn-ea"/>
                  <a:cs typeface="+mn-cs"/>
                  <a:sym typeface="Gill Sans"/>
                </a:defRPr>
              </a:pPr>
              <a:endParaRPr/>
            </a:p>
            <a:p>
              <a:pPr algn="l" defTabSz="914400">
                <a:lnSpc>
                  <a:spcPts val="1100"/>
                </a:lnSpc>
                <a:defRPr sz="4200" b="0">
                  <a:uFillTx/>
                  <a:latin typeface="+mn-lt"/>
                  <a:ea typeface="+mn-ea"/>
                  <a:cs typeface="+mn-cs"/>
                  <a:sym typeface="Gill Sans"/>
                </a:defRPr>
              </a:pPr>
              <a:r>
                <a:rPr sz="900">
                  <a:latin typeface="News706 BT"/>
                  <a:ea typeface="News706 BT"/>
                  <a:cs typeface="News706 BT"/>
                  <a:sym typeface="News706 BT"/>
                </a:rPr>
                <a:t>The test set error gives a </a:t>
              </a:r>
              <a:r>
                <a:rPr sz="900" i="1">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omething is still missing!…"/>
          <p:cNvSpPr txBox="1"/>
          <p:nvPr/>
        </p:nvSpPr>
        <p:spPr>
          <a:xfrm>
            <a:off x="625195" y="1057512"/>
            <a:ext cx="6800414" cy="35509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Something is still missing!</a:t>
            </a:r>
          </a:p>
          <a:p>
            <a:pPr algn="l" defTabSz="914400">
              <a:lnSpc>
                <a:spcPct val="120000"/>
              </a:lnSpc>
              <a:defRPr sz="2400" b="0">
                <a:uFillTx/>
              </a:defRPr>
            </a:pPr>
            <a:endParaRPr i="1"/>
          </a:p>
          <a:p>
            <a:pPr algn="l" defTabSz="914400">
              <a:lnSpc>
                <a:spcPct val="120000"/>
              </a:lnSpc>
              <a:defRPr sz="2000" b="0">
                <a:uFillTx/>
              </a:defRPr>
            </a:pPr>
            <a:r>
              <a:rPr i="1"/>
              <a:t>Thought experiment:</a:t>
            </a:r>
          </a:p>
          <a:p>
            <a:pPr algn="l" defTabSz="914400">
              <a:lnSpc>
                <a:spcPct val="120000"/>
              </a:lnSpc>
              <a:defRPr sz="2000" b="0">
                <a:uFillTx/>
              </a:defRPr>
            </a:pPr>
            <a:r>
              <a:rPr i="1"/>
              <a:t>Different train/test splits will give us different test set errors.</a:t>
            </a:r>
          </a:p>
          <a:p>
            <a:pPr algn="l" defTabSz="914400">
              <a:lnSpc>
                <a:spcPct val="120000"/>
              </a:lnSpc>
              <a:defRPr sz="2000" b="0">
                <a:uFillTx/>
              </a:defRPr>
            </a:pPr>
            <a:r>
              <a:rPr i="1"/>
              <a:t>Q: What if we did a bunch of these and took the average?</a:t>
            </a:r>
          </a:p>
          <a:p>
            <a:pPr algn="l" defTabSz="914400">
              <a:lnSpc>
                <a:spcPct val="120000"/>
              </a:lnSpc>
              <a:defRPr sz="2000" b="0">
                <a:uFillTx/>
              </a:defRPr>
            </a:pPr>
            <a:r>
              <a:rPr i="1"/>
              <a:t>A: Now you’re talking!</a:t>
            </a:r>
          </a:p>
          <a:p>
            <a:pPr algn="l" defTabSz="914400">
              <a:lnSpc>
                <a:spcPct val="120000"/>
              </a:lnSpc>
              <a:defRPr sz="3000" b="0">
                <a:solidFill>
                  <a:srgbClr val="942192"/>
                </a:solidFill>
                <a:uFillTx/>
              </a:defRPr>
            </a:pPr>
            <a:endParaRPr i="1"/>
          </a:p>
          <a:p>
            <a:pPr algn="l" defTabSz="914400">
              <a:lnSpc>
                <a:spcPct val="120000"/>
              </a:lnSpc>
              <a:defRPr sz="3000" b="0">
                <a:solidFill>
                  <a:srgbClr val="942192"/>
                </a:solidFill>
                <a:uFillTx/>
              </a:defRPr>
            </a:pPr>
            <a:r>
              <a:rPr i="1"/>
              <a:t>Cross-validation!</a:t>
            </a:r>
          </a:p>
        </p:txBody>
      </p:sp>
      <p:sp>
        <p:nvSpPr>
          <p:cNvPr id="399" name="TEST SET APPROACH"/>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TEST SET APPROACH</a:t>
            </a:r>
          </a:p>
        </p:txBody>
      </p:sp>
      <p:sp>
        <p:nvSpPr>
          <p:cNvPr id="400"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teps for K-fold cross-validation:…"/>
          <p:cNvSpPr txBox="1"/>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a:uFillTx/>
              </a:defRPr>
            </a:pPr>
            <a:r>
              <a:rPr i="1"/>
              <a:t>Steps for K-fold cross-validation:</a:t>
            </a:r>
          </a:p>
          <a:p>
            <a:pPr algn="l" defTabSz="914400">
              <a:lnSpc>
                <a:spcPct val="120000"/>
              </a:lnSpc>
              <a:defRPr sz="2200" b="0">
                <a:uFillTx/>
              </a:defRPr>
            </a:pPr>
            <a:endParaRPr i="1"/>
          </a:p>
          <a:p>
            <a:pPr marL="352777" indent="-352777" algn="l" defTabSz="914400">
              <a:lnSpc>
                <a:spcPct val="120000"/>
              </a:lnSpc>
              <a:buSzPct val="100000"/>
              <a:buAutoNum type="arabicParenR"/>
              <a:defRPr sz="2000" b="0">
                <a:uFillTx/>
              </a:defRPr>
            </a:pPr>
            <a:r>
              <a:rPr i="1"/>
              <a:t>Randomly split the dataset into K equal partitions. </a:t>
            </a:r>
          </a:p>
          <a:p>
            <a:pPr marL="352777" indent="-352777" algn="l" defTabSz="914400">
              <a:lnSpc>
                <a:spcPct val="120000"/>
              </a:lnSpc>
              <a:buSzPct val="100000"/>
              <a:buAutoNum type="arabicParenR"/>
              <a:defRPr sz="2000" b="0">
                <a:uFillTx/>
              </a:defRPr>
            </a:pPr>
            <a:r>
              <a:rPr i="1"/>
              <a:t>Use partition 1 as test set &amp; union of other partitions as training set.</a:t>
            </a:r>
          </a:p>
          <a:p>
            <a:pPr marL="352777" indent="-352777" algn="l" defTabSz="914400">
              <a:lnSpc>
                <a:spcPct val="120000"/>
              </a:lnSpc>
              <a:buSzPct val="100000"/>
              <a:buAutoNum type="arabicParenR"/>
              <a:defRPr sz="2000" b="0">
                <a:uFillTx/>
              </a:defRPr>
            </a:pPr>
            <a:r>
              <a:rPr i="1"/>
              <a:t>Calculate test set error.</a:t>
            </a:r>
          </a:p>
          <a:p>
            <a:pPr marL="352777" indent="-352777" algn="l" defTabSz="914400">
              <a:lnSpc>
                <a:spcPct val="120000"/>
              </a:lnSpc>
              <a:buSzPct val="100000"/>
              <a:buAutoNum type="arabicParenR"/>
              <a:defRPr sz="2000" b="0">
                <a:uFillTx/>
              </a:defRPr>
            </a:pPr>
            <a:r>
              <a:rPr i="1"/>
              <a:t>Repeat steps 2-3 using a different partition as the test set at each iteration.</a:t>
            </a:r>
          </a:p>
          <a:p>
            <a:pPr algn="l" defTabSz="914400">
              <a:lnSpc>
                <a:spcPct val="120000"/>
              </a:lnSpc>
              <a:defRPr sz="2000" b="0">
                <a:uFillTx/>
              </a:defRPr>
            </a:pPr>
            <a:r>
              <a:rPr i="1"/>
              <a:t>5)  Take the average test set error as the estimate of OOS accuracy.</a:t>
            </a:r>
          </a:p>
        </p:txBody>
      </p:sp>
      <p:sp>
        <p:nvSpPr>
          <p:cNvPr id="403"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0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07"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38</a:t>
            </a:fld>
            <a:endParaRPr/>
          </a:p>
        </p:txBody>
      </p:sp>
      <p:pic>
        <p:nvPicPr>
          <p:cNvPr id="408" name="Image" descr="Image"/>
          <p:cNvPicPr>
            <a:picLocks noChangeAspect="1"/>
          </p:cNvPicPr>
          <p:nvPr/>
        </p:nvPicPr>
        <p:blipFill>
          <a:blip r:embed="rId2">
            <a:extLst/>
          </a:blip>
          <a:stretch>
            <a:fillRect/>
          </a:stretch>
        </p:blipFill>
        <p:spPr>
          <a:xfrm>
            <a:off x="468153" y="1828733"/>
            <a:ext cx="7874121" cy="2425511"/>
          </a:xfrm>
          <a:prstGeom prst="rect">
            <a:avLst/>
          </a:prstGeom>
          <a:ln w="25400"/>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ource: http://nbviewer.ipython.org/github/fonnesbeck/Bios366/blob/master/notebooks/Section6_3-Model-Selection-and-Validation.ipynb"/>
          <p:cNvSpPr txBox="1"/>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800" b="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411" name="image14.png" descr="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412" name="5-fold cross-validation: red = training folds, blue = test fold"/>
          <p:cNvSpPr txBox="1"/>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2000" b="0" i="1">
                <a:uFillTx/>
              </a:defRPr>
            </a:lvl1pPr>
          </a:lstStyle>
          <a:p>
            <a:pPr>
              <a:defRPr i="0"/>
            </a:pPr>
            <a:r>
              <a:rPr i="1"/>
              <a:t>5-fold cross-validation: red = training folds, blue = test fold</a:t>
            </a:r>
          </a:p>
        </p:txBody>
      </p:sp>
      <p:sp>
        <p:nvSpPr>
          <p:cNvPr id="413"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14"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2100256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BECFD"/>
        </a:solidFill>
        <a:effectLst/>
      </p:bgPr>
    </p:bg>
    <p:spTree>
      <p:nvGrpSpPr>
        <p:cNvPr id="1" name=""/>
        <p:cNvGrpSpPr/>
        <p:nvPr/>
      </p:nvGrpSpPr>
      <p:grpSpPr>
        <a:xfrm>
          <a:off x="0" y="0"/>
          <a:ext cx="0" cy="0"/>
          <a:chOff x="0" y="0"/>
          <a:chExt cx="0" cy="0"/>
        </a:xfrm>
      </p:grpSpPr>
      <p:sp>
        <p:nvSpPr>
          <p:cNvPr id="416" name="Features of K-fold cross-validation:…"/>
          <p:cNvSpPr txBox="1"/>
          <p:nvPr/>
        </p:nvSpPr>
        <p:spPr>
          <a:xfrm>
            <a:off x="327024" y="1006455"/>
            <a:ext cx="7943325" cy="405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2000" b="0">
                <a:uFillTx/>
              </a:defRPr>
            </a:pPr>
            <a:r>
              <a:rPr i="1"/>
              <a:t>Features of K-fold cross-validation:</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accurate estimate of OOS prediction error. </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More efficient use of data than single train/test split.</a:t>
            </a:r>
            <a:br>
              <a:rPr i="1"/>
            </a:br>
            <a:r>
              <a:rPr i="1"/>
              <a:t>     - Each record in our dataset is used for both training and testing.</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Presents tradeoff between efficiency an computational expense.</a:t>
            </a:r>
            <a:br>
              <a:rPr i="1"/>
            </a:br>
            <a:r>
              <a:rPr i="1"/>
              <a:t>    - 10-fold CV is 10x more expensive than a single train/test split</a:t>
            </a:r>
          </a:p>
          <a:p>
            <a:pPr algn="l" defTabSz="914400">
              <a:lnSpc>
                <a:spcPct val="120000"/>
              </a:lnSpc>
              <a:defRPr sz="2000" b="0">
                <a:uFillTx/>
              </a:defRPr>
            </a:pPr>
            <a:endParaRPr i="1"/>
          </a:p>
          <a:p>
            <a:pPr marL="186689" indent="-146050" algn="l" defTabSz="914400">
              <a:lnSpc>
                <a:spcPct val="120000"/>
              </a:lnSpc>
              <a:buClr>
                <a:srgbClr val="000000"/>
              </a:buClr>
              <a:buSzPct val="69000"/>
              <a:buFont typeface="Lucida Grande"/>
              <a:buChar char="‣"/>
              <a:defRPr sz="2000" b="0">
                <a:uFillTx/>
              </a:defRPr>
            </a:pPr>
            <a:r>
              <a:rPr i="1"/>
              <a:t>Can be used for parameter tuning and model selection.</a:t>
            </a:r>
          </a:p>
        </p:txBody>
      </p:sp>
      <p:sp>
        <p:nvSpPr>
          <p:cNvPr id="417" name="CROSS VALIDATION"/>
          <p:cNvSpPr txBox="1">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CROSS VALIDATION</a:t>
            </a:r>
          </a:p>
        </p:txBody>
      </p:sp>
      <p:sp>
        <p:nvSpPr>
          <p:cNvPr id="418" name="Slide Number"/>
          <p:cNvSpPr txBox="1">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925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22" name="CONFUSION MATRIX"/>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CONFUSION MATRIX</a:t>
            </a:r>
          </a:p>
        </p:txBody>
      </p:sp>
      <p:sp>
        <p:nvSpPr>
          <p:cNvPr id="423"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30" name="CONFUSION MATRIX"/>
          <p:cNvSpPr txBox="1">
            <a:spLocks noGrp="1"/>
          </p:cNvSpPr>
          <p:nvPr>
            <p:ph type="title"/>
          </p:nvPr>
        </p:nvSpPr>
        <p:spPr>
          <a:prstGeom prst="rect">
            <a:avLst/>
          </a:prstGeom>
        </p:spPr>
        <p:txBody>
          <a:bodyPr/>
          <a:lstStyle/>
          <a:p>
            <a:r>
              <a:t>CONFUSION MATRIX</a:t>
            </a:r>
          </a:p>
        </p:txBody>
      </p:sp>
      <p:pic>
        <p:nvPicPr>
          <p:cNvPr id="431" name="Image" descr="Image"/>
          <p:cNvPicPr>
            <a:picLocks noChangeAspect="1"/>
          </p:cNvPicPr>
          <p:nvPr/>
        </p:nvPicPr>
        <p:blipFill>
          <a:blip r:embed="rId2">
            <a:extLst/>
          </a:blip>
          <a:stretch>
            <a:fillRect/>
          </a:stretch>
        </p:blipFill>
        <p:spPr>
          <a:xfrm>
            <a:off x="617537" y="960437"/>
            <a:ext cx="8128001" cy="4140201"/>
          </a:xfrm>
          <a:prstGeom prst="rect">
            <a:avLst/>
          </a:prstGeom>
          <a:ln w="25400"/>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
        <p:nvSpPr>
          <p:cNvPr id="438" name="CONFUSION MATRIX"/>
          <p:cNvSpPr txBox="1">
            <a:spLocks noGrp="1"/>
          </p:cNvSpPr>
          <p:nvPr>
            <p:ph type="title"/>
          </p:nvPr>
        </p:nvSpPr>
        <p:spPr>
          <a:prstGeom prst="rect">
            <a:avLst/>
          </a:prstGeom>
        </p:spPr>
        <p:txBody>
          <a:bodyPr/>
          <a:lstStyle/>
          <a:p>
            <a:r>
              <a:t>CONFUSION MATRIX</a:t>
            </a:r>
          </a:p>
        </p:txBody>
      </p:sp>
      <p:pic>
        <p:nvPicPr>
          <p:cNvPr id="439" name="Image" descr="Image"/>
          <p:cNvPicPr>
            <a:picLocks noChangeAspect="1"/>
          </p:cNvPicPr>
          <p:nvPr/>
        </p:nvPicPr>
        <p:blipFill>
          <a:blip r:embed="rId2">
            <a:extLst/>
          </a:blip>
          <a:stretch>
            <a:fillRect/>
          </a:stretch>
        </p:blipFill>
        <p:spPr>
          <a:xfrm>
            <a:off x="1334351" y="1534530"/>
            <a:ext cx="6694373" cy="586555"/>
          </a:xfrm>
          <a:prstGeom prst="rect">
            <a:avLst/>
          </a:prstGeom>
          <a:ln w="25400"/>
        </p:spPr>
      </p:pic>
      <p:pic>
        <p:nvPicPr>
          <p:cNvPr id="440" name="Image" descr="Image"/>
          <p:cNvPicPr>
            <a:picLocks noChangeAspect="1"/>
          </p:cNvPicPr>
          <p:nvPr/>
        </p:nvPicPr>
        <p:blipFill>
          <a:blip r:embed="rId3">
            <a:extLst/>
          </a:blip>
          <a:stretch>
            <a:fillRect/>
          </a:stretch>
        </p:blipFill>
        <p:spPr>
          <a:xfrm>
            <a:off x="1376653" y="3298090"/>
            <a:ext cx="6609769" cy="601470"/>
          </a:xfrm>
          <a:prstGeom prst="rect">
            <a:avLst/>
          </a:prstGeom>
          <a:ln w="25400"/>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
        <p:nvSpPr>
          <p:cNvPr id="447" name="CONFUSION MATRIX"/>
          <p:cNvSpPr txBox="1">
            <a:spLocks noGrp="1"/>
          </p:cNvSpPr>
          <p:nvPr>
            <p:ph type="title"/>
          </p:nvPr>
        </p:nvSpPr>
        <p:spPr>
          <a:prstGeom prst="rect">
            <a:avLst/>
          </a:prstGeom>
        </p:spPr>
        <p:txBody>
          <a:bodyPr/>
          <a:lstStyle/>
          <a:p>
            <a:r>
              <a:t>CONFUSION MATRIX</a:t>
            </a:r>
          </a:p>
        </p:txBody>
      </p:sp>
      <p:pic>
        <p:nvPicPr>
          <p:cNvPr id="448" name="Image" descr="Image"/>
          <p:cNvPicPr>
            <a:picLocks noChangeAspect="1"/>
          </p:cNvPicPr>
          <p:nvPr/>
        </p:nvPicPr>
        <p:blipFill>
          <a:blip r:embed="rId2">
            <a:extLst/>
          </a:blip>
          <a:stretch>
            <a:fillRect/>
          </a:stretch>
        </p:blipFill>
        <p:spPr>
          <a:xfrm>
            <a:off x="452437" y="1041308"/>
            <a:ext cx="8458201" cy="4140201"/>
          </a:xfrm>
          <a:prstGeom prst="rect">
            <a:avLst/>
          </a:prstGeom>
          <a:ln w="25400"/>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455" name="CONFUSION MATRIX"/>
          <p:cNvSpPr txBox="1">
            <a:spLocks noGrp="1"/>
          </p:cNvSpPr>
          <p:nvPr>
            <p:ph type="title"/>
          </p:nvPr>
        </p:nvSpPr>
        <p:spPr>
          <a:prstGeom prst="rect">
            <a:avLst/>
          </a:prstGeom>
        </p:spPr>
        <p:txBody>
          <a:bodyPr/>
          <a:lstStyle/>
          <a:p>
            <a:r>
              <a:t>CONFUSION MATRIX</a:t>
            </a:r>
          </a:p>
        </p:txBody>
      </p:sp>
      <p:pic>
        <p:nvPicPr>
          <p:cNvPr id="456" name="Image" descr="Image"/>
          <p:cNvPicPr>
            <a:picLocks noChangeAspect="1"/>
          </p:cNvPicPr>
          <p:nvPr/>
        </p:nvPicPr>
        <p:blipFill>
          <a:blip r:embed="rId2">
            <a:extLst/>
          </a:blip>
          <a:stretch>
            <a:fillRect/>
          </a:stretch>
        </p:blipFill>
        <p:spPr>
          <a:xfrm>
            <a:off x="1938337" y="1029769"/>
            <a:ext cx="5486401" cy="4114801"/>
          </a:xfrm>
          <a:prstGeom prst="rect">
            <a:avLst/>
          </a:prstGeom>
          <a:ln w="25400"/>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
        <p:nvSpPr>
          <p:cNvPr id="463" name="PRECISION &amp; RECALL"/>
          <p:cNvSpPr txBox="1">
            <a:spLocks noGrp="1"/>
          </p:cNvSpPr>
          <p:nvPr>
            <p:ph type="title"/>
          </p:nvPr>
        </p:nvSpPr>
        <p:spPr>
          <a:prstGeom prst="rect">
            <a:avLst/>
          </a:prstGeom>
        </p:spPr>
        <p:txBody>
          <a:bodyPr/>
          <a:lstStyle/>
          <a:p>
            <a:r>
              <a:t>PRECISION &amp; RECALL</a:t>
            </a:r>
          </a:p>
        </p:txBody>
      </p:sp>
      <p:pic>
        <p:nvPicPr>
          <p:cNvPr id="464" name="Image" descr="Image"/>
          <p:cNvPicPr>
            <a:picLocks noChangeAspect="1"/>
          </p:cNvPicPr>
          <p:nvPr/>
        </p:nvPicPr>
        <p:blipFill>
          <a:blip r:embed="rId2">
            <a:extLst/>
          </a:blip>
          <a:stretch>
            <a:fillRect/>
          </a:stretch>
        </p:blipFill>
        <p:spPr>
          <a:xfrm>
            <a:off x="6258063" y="960437"/>
            <a:ext cx="2222720" cy="4041309"/>
          </a:xfrm>
          <a:prstGeom prst="rect">
            <a:avLst/>
          </a:prstGeom>
          <a:ln w="25400"/>
        </p:spPr>
      </p:pic>
      <p:sp>
        <p:nvSpPr>
          <p:cNvPr id="465" name="Precision :…"/>
          <p:cNvSpPr txBox="1"/>
          <p:nvPr/>
        </p:nvSpPr>
        <p:spPr>
          <a:xfrm>
            <a:off x="481360" y="1075532"/>
            <a:ext cx="5964754" cy="51511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sz="2000" b="0">
                <a:uFillTx/>
              </a:defRPr>
            </a:pPr>
            <a:endParaRPr/>
          </a:p>
          <a:p>
            <a:pPr algn="l" defTabSz="914400">
              <a:lnSpc>
                <a:spcPct val="120000"/>
              </a:lnSpc>
              <a:defRPr sz="2000" b="0">
                <a:uFillTx/>
              </a:defRPr>
            </a:pPr>
            <a:r>
              <a:rPr b="1"/>
              <a:t>Precision</a:t>
            </a:r>
            <a:r>
              <a:t> :</a:t>
            </a:r>
          </a:p>
          <a:p>
            <a:pPr algn="l" defTabSz="914400">
              <a:lnSpc>
                <a:spcPct val="120000"/>
              </a:lnSpc>
              <a:defRPr sz="2000" b="0">
                <a:uFillTx/>
              </a:defRPr>
            </a:pPr>
            <a:r>
              <a:t>of those we guessed were positive, how often were we right?</a:t>
            </a:r>
          </a:p>
          <a:p>
            <a:pPr algn="l" defTabSz="914400">
              <a:lnSpc>
                <a:spcPct val="120000"/>
              </a:lnSpc>
              <a:defRPr sz="2000" b="0">
                <a:solidFill>
                  <a:schemeClr val="accent5"/>
                </a:solidFill>
                <a:uFillTx/>
              </a:defRPr>
            </a:pPr>
            <a:endParaRPr/>
          </a:p>
          <a:p>
            <a:pPr algn="l" defTabSz="914400">
              <a:lnSpc>
                <a:spcPct val="120000"/>
              </a:lnSpc>
              <a:defRPr sz="2000" b="0">
                <a:uFillTx/>
              </a:defRPr>
            </a:pPr>
            <a:r>
              <a:t>Recall = </a:t>
            </a:r>
            <a:r>
              <a:rPr b="1"/>
              <a:t>Sensitivity</a:t>
            </a:r>
            <a:r>
              <a:t> :</a:t>
            </a:r>
          </a:p>
          <a:p>
            <a:pPr algn="l" defTabSz="914400">
              <a:lnSpc>
                <a:spcPct val="120000"/>
              </a:lnSpc>
              <a:defRPr sz="2000" b="0">
                <a:uFillTx/>
              </a:defRPr>
            </a:pPr>
            <a:r>
              <a:t>how many of actual positives did we capture?</a:t>
            </a:r>
          </a:p>
          <a:p>
            <a:pPr algn="l" defTabSz="914400">
              <a:lnSpc>
                <a:spcPct val="120000"/>
              </a:lnSpc>
              <a:defRPr sz="2000" b="0">
                <a:uFillTx/>
              </a:defRPr>
            </a:pPr>
            <a:endParaRPr/>
          </a:p>
          <a:p>
            <a:pPr algn="l" defTabSz="914400">
              <a:lnSpc>
                <a:spcPct val="120000"/>
              </a:lnSpc>
              <a:defRPr sz="2000" b="0">
                <a:uFillTx/>
              </a:defRPr>
            </a:pPr>
            <a:endParaRPr/>
          </a:p>
          <a:p>
            <a:pPr algn="l" defTabSz="914400">
              <a:lnSpc>
                <a:spcPct val="120000"/>
              </a:lnSpc>
              <a:defRPr sz="2000" b="0">
                <a:uFillTx/>
              </a:defRPr>
            </a:pPr>
            <a:r>
              <a:t>F1 measure :</a:t>
            </a:r>
          </a:p>
          <a:p>
            <a:pPr algn="l" defTabSz="914400">
              <a:lnSpc>
                <a:spcPct val="120000"/>
              </a:lnSpc>
              <a:defRPr sz="2000" b="0">
                <a:uFillTx/>
              </a:defRPr>
            </a:pPr>
            <a:r>
              <a:t>balance of Precision and Recall</a:t>
            </a:r>
          </a:p>
          <a:p>
            <a:pPr algn="l" defTabSz="914400">
              <a:lnSpc>
                <a:spcPct val="120000"/>
              </a:lnSpc>
              <a:defRPr sz="2000" b="0">
                <a:uFillTx/>
              </a:defRPr>
            </a:pPr>
            <a:endParaRPr/>
          </a:p>
          <a:p>
            <a:pPr algn="l" defTabSz="914400">
              <a:lnSpc>
                <a:spcPct val="120000"/>
              </a:lnSpc>
              <a:defRPr sz="2000" b="0">
                <a:uFillTx/>
              </a:defRPr>
            </a:pPr>
            <a:endParaRPr/>
          </a:p>
        </p:txBody>
      </p:sp>
      <p:pic>
        <p:nvPicPr>
          <p:cNvPr id="466" name="Image" descr="Image"/>
          <p:cNvPicPr>
            <a:picLocks noChangeAspect="1"/>
          </p:cNvPicPr>
          <p:nvPr/>
        </p:nvPicPr>
        <p:blipFill>
          <a:blip r:embed="rId3">
            <a:extLst/>
          </a:blip>
          <a:stretch>
            <a:fillRect/>
          </a:stretch>
        </p:blipFill>
        <p:spPr>
          <a:xfrm>
            <a:off x="2816754" y="3875115"/>
            <a:ext cx="3408810" cy="703236"/>
          </a:xfrm>
          <a:prstGeom prst="rect">
            <a:avLst/>
          </a:prstGeom>
          <a:ln w="25400"/>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6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0" name="LAB - Evaluation Metrics"/>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300"/>
            </a:lvl1pPr>
          </a:lstStyle>
          <a:p>
            <a:r>
              <a:t>LAB - Evaluation Metrics</a:t>
            </a:r>
          </a:p>
        </p:txBody>
      </p:sp>
      <p:sp>
        <p:nvSpPr>
          <p:cNvPr id="471"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Questions from previous lesson?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What are we trying to do when we use Logistic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How would you evaluate a regression problem?</a:t>
            </a:r>
          </a:p>
        </p:txBody>
      </p:sp>
      <p:sp>
        <p:nvSpPr>
          <p:cNvPr id="474"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5"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6" name="DATA SCIENCE PART TIME COURS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PART TIME COURSE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7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0" name="QUESTIONS…"/>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700">
                <a:solidFill>
                  <a:srgbClr val="FFFFFF"/>
                </a:solidFill>
                <a:uFill>
                  <a:solidFill>
                    <a:srgbClr val="FFFFFF"/>
                  </a:solidFill>
                </a:uFill>
              </a:defRPr>
            </a:pPr>
            <a:r>
              <a:t>QUESTIONS</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What are we trying to do when we use Logistic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Why use it instead of Linear Regression for classification?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Evaluating a logistic Regression model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59" name="AGENDA"/>
          <p:cNvSpPr txBox="1">
            <a:spLocks noGrp="1"/>
          </p:cNvSpPr>
          <p:nvPr>
            <p:ph type="title"/>
          </p:nvPr>
        </p:nvSpPr>
        <p:spPr>
          <a:prstGeom prst="rect">
            <a:avLst/>
          </a:prstGeom>
        </p:spPr>
        <p:txBody>
          <a:bodyPr/>
          <a:lstStyle/>
          <a:p>
            <a:r>
              <a:t>AGENDA</a:t>
            </a:r>
          </a:p>
        </p:txBody>
      </p:sp>
      <p:sp>
        <p:nvSpPr>
          <p:cNvPr id="160" name="Evaluating machine learning models…"/>
          <p:cNvSpPr txBox="1">
            <a:spLocks noGrp="1"/>
          </p:cNvSpPr>
          <p:nvPr>
            <p:ph type="body" idx="1"/>
          </p:nvPr>
        </p:nvSpPr>
        <p:spPr>
          <a:prstGeom prst="rect">
            <a:avLst/>
          </a:prstGeom>
        </p:spPr>
        <p:txBody>
          <a:bodyPr/>
          <a:lstStyle/>
          <a:p>
            <a:pPr marL="352777" indent="-352777">
              <a:buClrTx/>
              <a:buSzPct val="100000"/>
              <a:buFontTx/>
              <a:buAutoNum type="arabicPeriod"/>
            </a:pPr>
            <a:r>
              <a:rPr dirty="0"/>
              <a:t>Evaluating machine learning models</a:t>
            </a:r>
          </a:p>
          <a:p>
            <a:pPr marL="352777" indent="-352777">
              <a:buClrTx/>
              <a:buSzPct val="100000"/>
              <a:buFontTx/>
              <a:buAutoNum type="arabicPeriod"/>
            </a:pPr>
            <a:r>
              <a:rPr dirty="0"/>
              <a:t>Why is this important?</a:t>
            </a:r>
          </a:p>
          <a:p>
            <a:pPr marL="352777" indent="-352777">
              <a:buClrTx/>
              <a:buSzPct val="100000"/>
              <a:buFontTx/>
              <a:buAutoNum type="arabicPeriod"/>
            </a:pPr>
            <a:r>
              <a:rPr dirty="0"/>
              <a:t>Correctly assessing the accuracy of a model</a:t>
            </a:r>
          </a:p>
          <a:p>
            <a:pPr marL="352777" indent="-352777">
              <a:buClrTx/>
              <a:buSzPct val="100000"/>
              <a:buFontTx/>
              <a:buAutoNum type="arabicPeriod"/>
            </a:pPr>
            <a:r>
              <a:rPr dirty="0">
                <a:solidFill>
                  <a:srgbClr val="00B050"/>
                </a:solidFill>
              </a:rPr>
              <a:t>Lab</a:t>
            </a:r>
          </a:p>
          <a:p>
            <a:pPr marL="352777" indent="-352777">
              <a:buClrTx/>
              <a:buSzPct val="100000"/>
              <a:buFontTx/>
              <a:buAutoNum type="arabicPeriod"/>
            </a:pPr>
            <a:r>
              <a:rPr dirty="0"/>
              <a:t>Review</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4" name="HOMEWORK…"/>
          <p:cNvSpPr txBox="1">
            <a:spLocks noGrp="1"/>
          </p:cNvSpPr>
          <p:nvPr>
            <p:ph type="title" idx="4294967295"/>
          </p:nvPr>
        </p:nvSpPr>
        <p:spPr>
          <a:xfrm>
            <a:off x="347662" y="1116012"/>
            <a:ext cx="6845056" cy="4980070"/>
          </a:xfrm>
          <a:prstGeom prst="rect">
            <a:avLst/>
          </a:prstGeom>
        </p:spPr>
        <p:txBody>
          <a:bodyPr lIns="38100" tIns="38100" rIns="38100" bIns="38100"/>
          <a:lstStyle/>
          <a:p>
            <a:pPr marL="27728" marR="27728">
              <a:lnSpc>
                <a:spcPts val="7600"/>
              </a:lnSpc>
              <a:defRPr sz="8000"/>
            </a:pPr>
            <a:r>
              <a:t>HOMEWORK</a:t>
            </a:r>
          </a:p>
          <a:p>
            <a:pPr marL="199813" marR="27728" indent="-131445">
              <a:lnSpc>
                <a:spcPct val="120000"/>
              </a:lnSpc>
              <a:buSzPct val="69000"/>
              <a:buFont typeface="Lucida Grande"/>
              <a:defRPr sz="1700"/>
            </a:pPr>
            <a:endParaRPr/>
          </a:p>
          <a:p>
            <a:pPr marL="199813" marR="27728" indent="-131445">
              <a:lnSpc>
                <a:spcPct val="120000"/>
              </a:lnSpc>
              <a:buSzPct val="69000"/>
              <a:buFont typeface="Lucida Grande"/>
              <a:defRPr sz="1200"/>
            </a:pPr>
            <a:r>
              <a:t>Pre-reading: An Introduction to Statistical Learning  Chapter 6 - Model selection &amp; regularisation </a:t>
            </a:r>
          </a:p>
          <a:p>
            <a:pPr marL="199813" marR="27728" indent="-131445">
              <a:lnSpc>
                <a:spcPct val="120000"/>
              </a:lnSpc>
              <a:buSzPct val="69000"/>
              <a:buFont typeface="Lucida Grande"/>
              <a:defRPr sz="1200"/>
            </a:pPr>
            <a:r>
              <a:t>Caltech's Learning From Data course  visualising bias and variance (15 mins) </a:t>
            </a:r>
          </a:p>
          <a:p>
            <a:pPr marL="491912" marR="27728" lvl="2" indent="-131444">
              <a:lnSpc>
                <a:spcPct val="120000"/>
              </a:lnSpc>
              <a:buSzPct val="69000"/>
              <a:buFont typeface="Lucida Grande"/>
              <a:defRPr sz="1200"/>
            </a:pPr>
            <a:r>
              <a:rPr u="sng">
                <a:hlinkClick r:id="rId2"/>
              </a:rPr>
              <a:t>http://work.caltech.edu/library/081.html</a:t>
            </a:r>
          </a:p>
          <a:p>
            <a:pPr marL="199812" marR="27728" indent="-131444">
              <a:lnSpc>
                <a:spcPct val="120000"/>
              </a:lnSpc>
              <a:buSzPct val="69000"/>
              <a:buFont typeface="Lucida Grande"/>
              <a:defRPr sz="1200"/>
            </a:pPr>
            <a:r>
              <a:t>Rahul Patwari has a great video on ROC Curves (12 minutes)</a:t>
            </a:r>
          </a:p>
          <a:p>
            <a:pPr marL="491912" marR="27728" lvl="2" indent="-131444">
              <a:lnSpc>
                <a:spcPct val="120000"/>
              </a:lnSpc>
              <a:buSzPct val="69000"/>
              <a:buFont typeface="Lucida Grande"/>
              <a:defRPr sz="1200"/>
            </a:pPr>
            <a:r>
              <a:rPr u="sng">
                <a:hlinkClick r:id="rId3"/>
              </a:rPr>
              <a:t>https://www.youtube.com/watch?v=21Igj5Pr6u4</a:t>
            </a:r>
          </a:p>
          <a:p>
            <a:pPr marL="199813" marR="27728" indent="-131445">
              <a:lnSpc>
                <a:spcPct val="120000"/>
              </a:lnSpc>
              <a:buSzPct val="69000"/>
              <a:buFont typeface="Lucida Grande"/>
              <a:defRPr sz="1200"/>
            </a:pPr>
            <a:r>
              <a:t>Have a look at scikit-learn’s documentation on model evaluation</a:t>
            </a:r>
          </a:p>
          <a:p>
            <a:pPr marL="491912" marR="27728" lvl="2" indent="-131444">
              <a:lnSpc>
                <a:spcPct val="120000"/>
              </a:lnSpc>
              <a:buSzPct val="69000"/>
              <a:buFont typeface="Lucida Grande"/>
              <a:defRPr sz="1200"/>
            </a:pPr>
            <a:r>
              <a:t>http://scikit-learn.org/stable/modules/model_evaluation.html</a:t>
            </a:r>
          </a:p>
          <a:p>
            <a:pPr marL="199813" marR="27728" indent="-131445">
              <a:lnSpc>
                <a:spcPct val="120000"/>
              </a:lnSpc>
              <a:buSzPct val="69000"/>
              <a:buFont typeface="Lucida Grande"/>
              <a:defRPr sz="1200"/>
            </a:pPr>
            <a:endParaRPr/>
          </a:p>
        </p:txBody>
      </p:sp>
      <p:sp>
        <p:nvSpPr>
          <p:cNvPr id="485" name="DATA SCIENCE"/>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a:t>
            </a:r>
          </a:p>
        </p:txBody>
      </p:sp>
      <p:pic>
        <p:nvPicPr>
          <p:cNvPr id="486" name="Image" descr="Image"/>
          <p:cNvPicPr>
            <a:picLocks noChangeAspect="1"/>
          </p:cNvPicPr>
          <p:nvPr/>
        </p:nvPicPr>
        <p:blipFill>
          <a:blip r:embed="rId4">
            <a:extLst/>
          </a:blip>
          <a:stretch>
            <a:fillRect/>
          </a:stretch>
        </p:blipFill>
        <p:spPr>
          <a:xfrm>
            <a:off x="7246859" y="2193758"/>
            <a:ext cx="1733629" cy="2614653"/>
          </a:xfrm>
          <a:prstGeom prst="rect">
            <a:avLst/>
          </a:prstGeom>
          <a:ln w="25400"/>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THE POINT OF EVALUATING MODELS"/>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THE POINT OF EVALUATING MODELS</a:t>
            </a:r>
          </a:p>
        </p:txBody>
      </p:sp>
      <p:sp>
        <p:nvSpPr>
          <p:cNvPr id="165"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1D5F5"/>
        </a:solidFill>
        <a:effectLst/>
      </p:bgPr>
    </p:bg>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72" name="EVALUATING MODELS"/>
          <p:cNvSpPr txBox="1">
            <a:spLocks noGrp="1"/>
          </p:cNvSpPr>
          <p:nvPr>
            <p:ph type="title"/>
          </p:nvPr>
        </p:nvSpPr>
        <p:spPr>
          <a:prstGeom prst="rect">
            <a:avLst/>
          </a:prstGeom>
        </p:spPr>
        <p:txBody>
          <a:bodyPr/>
          <a:lstStyle/>
          <a:p>
            <a:r>
              <a:t>EVALUATING MODELS</a:t>
            </a:r>
          </a:p>
        </p:txBody>
      </p:sp>
      <p:sp>
        <p:nvSpPr>
          <p:cNvPr id="173" name="Why do we need to evaluate models?…"/>
          <p:cNvSpPr txBox="1"/>
          <p:nvPr/>
        </p:nvSpPr>
        <p:spPr>
          <a:xfrm>
            <a:off x="457200" y="1159626"/>
            <a:ext cx="7831629" cy="27256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3000" b="0" i="1">
                <a:uFillTx/>
              </a:defRPr>
            </a:pPr>
            <a:r>
              <a:rPr sz="2400"/>
              <a:t>Why do we need to evaluate models?</a:t>
            </a:r>
          </a:p>
          <a:p>
            <a:pPr algn="l" defTabSz="914400">
              <a:lnSpc>
                <a:spcPct val="120000"/>
              </a:lnSpc>
              <a:defRPr sz="3000" b="0" i="1">
                <a:uFillTx/>
              </a:defRPr>
            </a:pPr>
            <a:endParaRPr sz="2400" dirty="0"/>
          </a:p>
          <a:p>
            <a:pPr algn="l" defTabSz="914400">
              <a:lnSpc>
                <a:spcPct val="120000"/>
              </a:lnSpc>
              <a:defRPr sz="3000" b="0" i="1">
                <a:uFillTx/>
              </a:defRPr>
            </a:pPr>
            <a:endParaRPr sz="2400" dirty="0"/>
          </a:p>
          <a:p>
            <a:pPr algn="l" defTabSz="914400">
              <a:lnSpc>
                <a:spcPct val="120000"/>
              </a:lnSpc>
              <a:defRPr sz="3000" b="0" i="1">
                <a:uFillTx/>
              </a:defRPr>
            </a:pPr>
            <a:r>
              <a:rPr sz="2400" dirty="0"/>
              <a:t>Why might we need to be rigorous in evaluating models?</a:t>
            </a:r>
          </a:p>
          <a:p>
            <a:pPr algn="l" defTabSz="914400">
              <a:lnSpc>
                <a:spcPct val="120000"/>
              </a:lnSpc>
              <a:defRPr sz="3000" b="0" i="1">
                <a:uFillTx/>
              </a:defRPr>
            </a:pPr>
            <a:endParaRPr sz="2400" dirty="0"/>
          </a:p>
          <a:p>
            <a:pPr algn="l" defTabSz="914400">
              <a:lnSpc>
                <a:spcPct val="120000"/>
              </a:lnSpc>
              <a:defRPr sz="3000" b="0" i="1">
                <a:uFillTx/>
              </a:defRPr>
            </a:pPr>
            <a:r>
              <a:rPr sz="2400" dirty="0"/>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7" name="ESSENTIALS OF MODEL EVALUAT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ESSENTIALS OF MODEL EVALUATION</a:t>
            </a:r>
          </a:p>
        </p:txBody>
      </p:sp>
      <p:sp>
        <p:nvSpPr>
          <p:cNvPr id="178"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185" name="TRAINING ERROR"/>
          <p:cNvSpPr txBox="1">
            <a:spLocks noGrp="1"/>
          </p:cNvSpPr>
          <p:nvPr>
            <p:ph type="title"/>
          </p:nvPr>
        </p:nvSpPr>
        <p:spPr>
          <a:prstGeom prst="rect">
            <a:avLst/>
          </a:prstGeom>
        </p:spPr>
        <p:txBody>
          <a:bodyPr/>
          <a:lstStyle/>
          <a:p>
            <a:r>
              <a:t>TRAINING ERROR</a:t>
            </a:r>
          </a:p>
        </p:txBody>
      </p:sp>
      <p:sp>
        <p:nvSpPr>
          <p:cNvPr id="186" name="Q: What’s wrong with training error?"/>
          <p:cNvSpPr txBox="1"/>
          <p:nvPr/>
        </p:nvSpPr>
        <p:spPr>
          <a:xfrm>
            <a:off x="623608" y="1057512"/>
            <a:ext cx="6322663"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sz="4200" b="0">
                <a:solidFill>
                  <a:srgbClr val="FF9300"/>
                </a:solidFill>
                <a:uFillTx/>
              </a:defRPr>
            </a:pPr>
            <a:r>
              <a:rPr sz="3000" i="1"/>
              <a:t>Q: What’s wrong with training error?</a:t>
            </a:r>
          </a:p>
          <a:p>
            <a:pPr algn="l" defTabSz="914400">
              <a:lnSpc>
                <a:spcPct val="120000"/>
              </a:lnSpc>
              <a:defRPr sz="4200" b="0">
                <a:uFillTx/>
              </a:defRPr>
            </a:pPr>
            <a:endParaRPr sz="2000" i="1"/>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TotalTime>
  <Words>1401</Words>
  <Application>Microsoft Macintosh PowerPoint</Application>
  <PresentationFormat>Custom</PresentationFormat>
  <Paragraphs>307</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Gill Sans</vt:lpstr>
      <vt:lpstr>Helvetica</vt:lpstr>
      <vt:lpstr>Lucida Grande</vt:lpstr>
      <vt:lpstr>News706 BT</vt:lpstr>
      <vt:lpstr>Proxima Nova</vt:lpstr>
      <vt:lpstr>Trebuchet MS</vt:lpstr>
      <vt:lpstr>Arial</vt:lpstr>
      <vt:lpstr>White</vt:lpstr>
      <vt:lpstr>Welcome to General Assembly</vt:lpstr>
      <vt:lpstr>DATA SCIENCE  DAT10SYD  Week 3 - Model Evaluation </vt:lpstr>
      <vt:lpstr>Course  Plan</vt:lpstr>
      <vt:lpstr>Git &amp; GitHub – 1 Pager Guide!</vt:lpstr>
      <vt:lpstr>AGENDA</vt:lpstr>
      <vt:lpstr>THE POINT OF EVALUATING MODELS</vt:lpstr>
      <vt:lpstr>EVALUATING MODELS</vt:lpstr>
      <vt:lpstr>ESSENTIALS OF MODEL EVALUATION</vt:lpstr>
      <vt:lpstr>TRAINING ERROR</vt:lpstr>
      <vt:lpstr>TRAINING ERROR</vt:lpstr>
      <vt:lpstr>TRAINING ERROR</vt:lpstr>
      <vt:lpstr>TRAINING ERROR</vt:lpstr>
      <vt:lpstr>TRAINING ERROR</vt:lpstr>
      <vt:lpstr>TRAINING ERROR</vt:lpstr>
      <vt:lpstr>TEST vs TRAIN</vt:lpstr>
      <vt:lpstr>TEST SET APPROACH</vt:lpstr>
      <vt:lpstr>TEST SET APPROACH</vt:lpstr>
      <vt:lpstr>TEST SET APPROACH</vt:lpstr>
      <vt:lpstr>TEST SET APPROACH</vt:lpstr>
      <vt:lpstr>TEST SET APPROACH</vt:lpstr>
      <vt:lpstr>TEST SET APPROACH</vt:lpstr>
      <vt:lpstr>TEST SET APPROACH</vt:lpstr>
      <vt:lpstr>TEST SET APPROACH</vt:lpstr>
      <vt:lpstr>TEST SET APPROACH</vt:lpstr>
      <vt:lpstr>BIAS &amp; VARIANCE TRADEOFF</vt:lpstr>
      <vt:lpstr>BIAS - VARIANCE TRADEOFF</vt:lpstr>
      <vt:lpstr>BIAS - VARIANCE TRADEOFF</vt:lpstr>
      <vt:lpstr>BIAS - VARIANCE TRADEOFF</vt:lpstr>
      <vt:lpstr>LAB1 - Bias / Variance</vt:lpstr>
      <vt:lpstr>Git &amp; GitHub – 1 Pager Guide!</vt:lpstr>
      <vt:lpstr>CROSS VALIDATION</vt:lpstr>
      <vt:lpstr>TEST SET APPROACH</vt:lpstr>
      <vt:lpstr>TEST SET APPROACH</vt:lpstr>
      <vt:lpstr>TEST SET APPROACH</vt:lpstr>
      <vt:lpstr>TEST SET APPROACH</vt:lpstr>
      <vt:lpstr>TEST SET APPROACH</vt:lpstr>
      <vt:lpstr>CROSS VALIDATION</vt:lpstr>
      <vt:lpstr>CROSS VALIDATION</vt:lpstr>
      <vt:lpstr>CROSS VALIDATION</vt:lpstr>
      <vt:lpstr>CROSS VALIDATION</vt:lpstr>
      <vt:lpstr>CONFUSION MATRIX</vt:lpstr>
      <vt:lpstr>CONFUSION MATRIX</vt:lpstr>
      <vt:lpstr>CONFUSION MATRIX</vt:lpstr>
      <vt:lpstr>CONFUSION MATRIX</vt:lpstr>
      <vt:lpstr>CONFUSION MATRIX</vt:lpstr>
      <vt:lpstr>PRECISION &amp; RECALL</vt:lpstr>
      <vt:lpstr>LAB - Evaluation Metrics</vt:lpstr>
      <vt:lpstr>PowerPoint Presentation</vt:lpstr>
      <vt:lpstr>PowerPoint Presentation</vt:lpstr>
      <vt:lpstr>HOMEWORK  Pre-reading: An Introduction to Statistical Learning  Chapter 6 - Model selection &amp; regularisation  Caltech's Learning From Data course  visualising bias and variance (15 mins)  http://work.caltech.edu/library/081.html Rahul Patwari has a great video on ROC Curves (12 minutes) https://www.youtube.com/watch?v=21Igj5Pr6u4 Have a look at scikit-learn’s documentation on model evaluation http://scikit-learn.org/stable/modules/model_evaluation.html </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General Assembly</dc:title>
  <cp:lastModifiedBy>Microsoft Office User</cp:lastModifiedBy>
  <cp:revision>9</cp:revision>
  <dcterms:modified xsi:type="dcterms:W3CDTF">2018-03-12T01:05:18Z</dcterms:modified>
</cp:coreProperties>
</file>